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7" r:id="rId2"/>
    <p:sldId id="266" r:id="rId3"/>
    <p:sldId id="278" r:id="rId4"/>
    <p:sldId id="267" r:id="rId5"/>
    <p:sldId id="279" r:id="rId6"/>
    <p:sldId id="280" r:id="rId7"/>
    <p:sldId id="281" r:id="rId8"/>
    <p:sldId id="288" r:id="rId9"/>
    <p:sldId id="291" r:id="rId10"/>
    <p:sldId id="292" r:id="rId11"/>
    <p:sldId id="293" r:id="rId12"/>
    <p:sldId id="294" r:id="rId13"/>
    <p:sldId id="295" r:id="rId14"/>
    <p:sldId id="289" r:id="rId15"/>
    <p:sldId id="290" r:id="rId16"/>
    <p:sldId id="283" r:id="rId17"/>
    <p:sldId id="284" r:id="rId18"/>
    <p:sldId id="286" r:id="rId19"/>
    <p:sldId id="287" r:id="rId20"/>
    <p:sldId id="285" r:id="rId21"/>
    <p:sldId id="262" r:id="rId22"/>
    <p:sldId id="282" r:id="rId23"/>
    <p:sldId id="302" r:id="rId24"/>
    <p:sldId id="270" r:id="rId25"/>
    <p:sldId id="304" r:id="rId26"/>
    <p:sldId id="297" r:id="rId27"/>
    <p:sldId id="298" r:id="rId28"/>
    <p:sldId id="301" r:id="rId29"/>
    <p:sldId id="303" r:id="rId30"/>
    <p:sldId id="296" r:id="rId31"/>
    <p:sldId id="300" r:id="rId32"/>
    <p:sldId id="299" r:id="rId33"/>
  </p:sldIdLst>
  <p:sldSz cx="9144000" cy="6858000" type="screen4x3"/>
  <p:notesSz cx="6854825" cy="96647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21" autoAdjust="0"/>
  </p:normalViewPr>
  <p:slideViewPr>
    <p:cSldViewPr>
      <p:cViewPr>
        <p:scale>
          <a:sx n="80" d="100"/>
          <a:sy n="80" d="100"/>
        </p:scale>
        <p:origin x="-100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700"/>
    </p:cViewPr>
  </p:sorterViewPr>
  <p:notesViewPr>
    <p:cSldViewPr>
      <p:cViewPr varScale="1">
        <p:scale>
          <a:sx n="52" d="100"/>
          <a:sy n="52" d="100"/>
        </p:scale>
        <p:origin x="-2844" y="-108"/>
      </p:cViewPr>
      <p:guideLst>
        <p:guide orient="horz" pos="3044"/>
        <p:guide pos="215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3025" y="0"/>
            <a:ext cx="2970213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631A498-18E1-46B1-91C8-61A3B073863F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11238" y="725488"/>
            <a:ext cx="4832350" cy="3624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591050"/>
            <a:ext cx="5483225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180513"/>
            <a:ext cx="2970213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3025" y="9180513"/>
            <a:ext cx="2970213" cy="482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0940EF-1D3D-4EF9-BE34-A503116068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2969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B171EE-55AA-41DB-83C4-D96F06D4E43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02183-F8B4-4EB3-ABA0-9812A4210E68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3253A-F03D-4592-8A22-7E57229CDE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51F8E-444C-4910-9FBF-1FC51A6EA927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FF60E-6F36-4FCE-84BD-A23973F612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6C6B4-56BB-4325-B2A6-38B0F7344E31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7423C-1271-4404-A1DD-70990DB11B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67F25-34E1-4EAB-A069-947B2B8FC942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BD763-68C9-4AA7-9E23-212A20E681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6034C-E849-4A67-8CB6-9B728624D97A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4487-38F5-4B2D-8BCB-759F68359E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3DC2A-4CD6-446A-A26A-15789D6819B6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2EE54-1D96-4B35-AD70-C899FE13AF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1469-8B3D-4D27-94D5-95AB95F6F117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9EDBB-62D1-4948-9814-433AC66635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39971-F88E-4C3E-81E0-B1FF2B32CADA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2ABA4-EE84-451A-B8CD-F9530487BA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A00DD-684A-4167-ACCA-5B37476FA722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C6CBE-8150-40DE-8C40-1D7701E02E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FDC59-B291-4029-A88A-07F11D2C92D4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21891-08AE-429D-B9C9-A4E41A95DF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0FE62-01A3-4BF6-B505-52E1911B7E8F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48059-33FF-491A-BE76-F452B835AC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4BB730-8F5F-49A0-A1DB-E943D8B43E75}" type="datetimeFigureOut">
              <a:rPr lang="it-IT"/>
              <a:pPr>
                <a:defRPr/>
              </a:pPr>
              <a:t>22/06/2017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878A44-97F4-488F-86CC-B7A467B87E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split orient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11" Type="http://schemas.openxmlformats.org/officeDocument/2006/relationships/image" Target="../media/image126.jpeg"/><Relationship Id="rId5" Type="http://schemas.openxmlformats.org/officeDocument/2006/relationships/image" Target="../media/image120.jpeg"/><Relationship Id="rId10" Type="http://schemas.openxmlformats.org/officeDocument/2006/relationships/image" Target="../media/image125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10" Type="http://schemas.openxmlformats.org/officeDocument/2006/relationships/image" Target="../media/image210.jpeg"/><Relationship Id="rId4" Type="http://schemas.openxmlformats.org/officeDocument/2006/relationships/image" Target="../media/image204.jpeg"/><Relationship Id="rId9" Type="http://schemas.openxmlformats.org/officeDocument/2006/relationships/image" Target="../media/image20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3" Type="http://schemas.openxmlformats.org/officeDocument/2006/relationships/image" Target="../media/image212.jpeg"/><Relationship Id="rId7" Type="http://schemas.openxmlformats.org/officeDocument/2006/relationships/image" Target="../media/image216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Relationship Id="rId9" Type="http://schemas.openxmlformats.org/officeDocument/2006/relationships/image" Target="../media/image2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88" y="836613"/>
            <a:ext cx="4032250" cy="23050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2800" b="1" dirty="0" smtClean="0">
                <a:latin typeface="Kristen ITC" pitchFamily="66" charset="0"/>
              </a:rPr>
              <a:t>SCUOLA  PRIMARIA</a:t>
            </a:r>
            <a:br>
              <a:rPr lang="it-IT" sz="2800" b="1" dirty="0" smtClean="0">
                <a:latin typeface="Kristen ITC" pitchFamily="66" charset="0"/>
              </a:rPr>
            </a:br>
            <a:r>
              <a:rPr lang="it-IT" sz="2800" b="1" dirty="0" smtClean="0">
                <a:latin typeface="Kristen ITC" pitchFamily="66" charset="0"/>
              </a:rPr>
              <a:t/>
            </a:r>
            <a:br>
              <a:rPr lang="it-IT" sz="2800" b="1" dirty="0" smtClean="0">
                <a:latin typeface="Kristen ITC" pitchFamily="66" charset="0"/>
              </a:rPr>
            </a:br>
            <a:r>
              <a:rPr lang="it-IT" sz="2800" b="1" dirty="0" err="1" smtClean="0">
                <a:latin typeface="Kristen ITC" pitchFamily="66" charset="0"/>
              </a:rPr>
              <a:t>DI</a:t>
            </a:r>
            <a:r>
              <a:rPr lang="it-IT" sz="2800" b="1" dirty="0" smtClean="0">
                <a:latin typeface="Kristen ITC" pitchFamily="66" charset="0"/>
              </a:rPr>
              <a:t/>
            </a:r>
            <a:br>
              <a:rPr lang="it-IT" sz="2800" b="1" dirty="0" smtClean="0">
                <a:latin typeface="Kristen ITC" pitchFamily="66" charset="0"/>
              </a:rPr>
            </a:br>
            <a:r>
              <a:rPr lang="it-IT" sz="2800" b="1" dirty="0" smtClean="0">
                <a:latin typeface="Kristen ITC" pitchFamily="66" charset="0"/>
              </a:rPr>
              <a:t/>
            </a:r>
            <a:br>
              <a:rPr lang="it-IT" sz="2800" b="1" dirty="0" smtClean="0">
                <a:latin typeface="Kristen ITC" pitchFamily="66" charset="0"/>
              </a:rPr>
            </a:br>
            <a:r>
              <a:rPr lang="it-IT" sz="2800" b="1" dirty="0" smtClean="0">
                <a:latin typeface="Kristen ITC" pitchFamily="66" charset="0"/>
              </a:rPr>
              <a:t>SARDAGNA</a:t>
            </a:r>
            <a:endParaRPr lang="it-IT" sz="2800" b="1" dirty="0">
              <a:latin typeface="Kristen ITC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653136"/>
            <a:ext cx="8229600" cy="1368152"/>
          </a:xfrm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8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Un anno ricco di attività ed esperienze raccontate con parole,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it-IT" sz="1800" b="1" i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8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ma soprattutto </a:t>
            </a:r>
            <a:r>
              <a:rPr lang="it-IT" sz="1800" b="1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……</a:t>
            </a:r>
            <a:r>
              <a:rPr lang="it-IT" sz="1800" b="1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 attraverso le immagini.</a:t>
            </a:r>
            <a:endParaRPr lang="it-IT" sz="18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CasellaDiTesto 3"/>
          <p:cNvSpPr txBox="1">
            <a:spLocks noChangeArrowheads="1"/>
          </p:cNvSpPr>
          <p:nvPr/>
        </p:nvSpPr>
        <p:spPr bwMode="auto">
          <a:xfrm>
            <a:off x="611188" y="3644900"/>
            <a:ext cx="4176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latin typeface="Kristen ITC" pitchFamily="66" charset="0"/>
              </a:rPr>
              <a:t>    Anno  scolastico  2016/17</a:t>
            </a:r>
          </a:p>
        </p:txBody>
      </p:sp>
      <p:pic>
        <p:nvPicPr>
          <p:cNvPr id="5" name="Immagine 4" descr="edificio scuola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764704"/>
            <a:ext cx="3779912" cy="2834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asellaDiTesto 2"/>
          <p:cNvSpPr txBox="1">
            <a:spLocks noChangeArrowheads="1"/>
          </p:cNvSpPr>
          <p:nvPr/>
        </p:nvSpPr>
        <p:spPr bwMode="auto">
          <a:xfrm>
            <a:off x="395288" y="333375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u="sng">
                <a:cs typeface="Arial" charset="0"/>
              </a:rPr>
              <a:t>SPRECO  ALIMENTARE</a:t>
            </a:r>
            <a:r>
              <a:rPr lang="it-IT" sz="2000">
                <a:cs typeface="Arial" charset="0"/>
              </a:rPr>
              <a:t>     </a:t>
            </a:r>
            <a:r>
              <a:rPr lang="it-IT" sz="1600">
                <a:cs typeface="Arial" charset="0"/>
              </a:rPr>
              <a:t>(classi terza, quarta e quinta)</a:t>
            </a:r>
          </a:p>
        </p:txBody>
      </p:sp>
      <p:pic>
        <p:nvPicPr>
          <p:cNvPr id="23554" name="Immagine 3" descr="vigilianume e Rizzonelli 0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81075"/>
            <a:ext cx="1728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Immagine 4" descr="vigilianume e Rizzonelli 050.JPG"/>
          <p:cNvPicPr>
            <a:picLocks noChangeAspect="1"/>
          </p:cNvPicPr>
          <p:nvPr/>
        </p:nvPicPr>
        <p:blipFill>
          <a:blip r:embed="rId3" cstate="print"/>
          <a:srcRect l="10715"/>
          <a:stretch>
            <a:fillRect/>
          </a:stretch>
        </p:blipFill>
        <p:spPr bwMode="auto">
          <a:xfrm>
            <a:off x="4067175" y="1052513"/>
            <a:ext cx="20574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Immagine 5" descr="vigilianume e Rizzonelli 05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1196975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Immagine 6" descr="vigilianume e Rizzonelli 051.JPG"/>
          <p:cNvPicPr>
            <a:picLocks noChangeAspect="1"/>
          </p:cNvPicPr>
          <p:nvPr/>
        </p:nvPicPr>
        <p:blipFill>
          <a:blip r:embed="rId5" cstate="print"/>
          <a:srcRect r="21002"/>
          <a:stretch>
            <a:fillRect/>
          </a:stretch>
        </p:blipFill>
        <p:spPr bwMode="auto">
          <a:xfrm>
            <a:off x="6588125" y="908050"/>
            <a:ext cx="19446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Immagine 8" descr="vigilianume e Rizzonelli 05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3068638"/>
            <a:ext cx="208915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Immagine 9" descr="vigilianume e Rizzonelli 047.JPG"/>
          <p:cNvPicPr>
            <a:picLocks noChangeAspect="1"/>
          </p:cNvPicPr>
          <p:nvPr/>
        </p:nvPicPr>
        <p:blipFill>
          <a:blip r:embed="rId7" cstate="print"/>
          <a:srcRect r="30898"/>
          <a:stretch>
            <a:fillRect/>
          </a:stretch>
        </p:blipFill>
        <p:spPr bwMode="auto">
          <a:xfrm>
            <a:off x="7451725" y="2997200"/>
            <a:ext cx="15271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Immagine 10" descr="vigilianume e Rizzonelli 064.JPG"/>
          <p:cNvPicPr>
            <a:picLocks noChangeAspect="1"/>
          </p:cNvPicPr>
          <p:nvPr/>
        </p:nvPicPr>
        <p:blipFill>
          <a:blip r:embed="rId8" cstate="print"/>
          <a:srcRect t="15839"/>
          <a:stretch>
            <a:fillRect/>
          </a:stretch>
        </p:blipFill>
        <p:spPr bwMode="auto">
          <a:xfrm>
            <a:off x="179388" y="5013325"/>
            <a:ext cx="26241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Immagine 11" descr="vigilianume e Rizzonelli 05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4868863"/>
            <a:ext cx="244792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Immagine 12" descr="vigilianume e Rizzonelli 062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688" y="4941888"/>
            <a:ext cx="23034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Immagine 13" descr="musica e comune 02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850" y="2708275"/>
            <a:ext cx="25511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asellaDiTesto 1"/>
          <p:cNvSpPr txBox="1">
            <a:spLocks noChangeArrowheads="1"/>
          </p:cNvSpPr>
          <p:nvPr/>
        </p:nvSpPr>
        <p:spPr bwMode="auto">
          <a:xfrm>
            <a:off x="395288" y="333375"/>
            <a:ext cx="82089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u="sng">
                <a:cs typeface="Arial" charset="0"/>
              </a:rPr>
              <a:t>BENI  COMUNI </a:t>
            </a:r>
            <a:r>
              <a:rPr lang="it-IT" sz="2000">
                <a:cs typeface="Arial" charset="0"/>
              </a:rPr>
              <a:t>    </a:t>
            </a:r>
            <a:r>
              <a:rPr lang="it-IT" sz="1600">
                <a:cs typeface="Arial" charset="0"/>
              </a:rPr>
              <a:t>(classi terza, quarta e quinta)</a:t>
            </a:r>
          </a:p>
          <a:p>
            <a:endParaRPr lang="it-IT" sz="1600">
              <a:cs typeface="Arial" charset="0"/>
            </a:endParaRPr>
          </a:p>
          <a:p>
            <a:r>
              <a:rPr lang="it-IT" sz="1600">
                <a:cs typeface="Arial" charset="0"/>
              </a:rPr>
              <a:t>PRIMA LEZIONE:  </a:t>
            </a:r>
          </a:p>
          <a:p>
            <a:r>
              <a:rPr lang="it-IT" sz="1600">
                <a:cs typeface="Arial" charset="0"/>
              </a:rPr>
              <a:t>passeggiata per le vie del paese, muniti di mappa, alla scoperta dei beni comuni…</a:t>
            </a:r>
          </a:p>
          <a:p>
            <a:endParaRPr lang="it-IT" sz="1600" u="sng">
              <a:cs typeface="Arial" charset="0"/>
            </a:endParaRPr>
          </a:p>
        </p:txBody>
      </p:sp>
      <p:pic>
        <p:nvPicPr>
          <p:cNvPr id="24578" name="Immagine 2" descr="musica e comune 0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9138"/>
            <a:ext cx="2335212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Immagine 3" descr="musica e comune 07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1916113"/>
            <a:ext cx="2736850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Immagine 4" descr="musica e comune 07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844675"/>
            <a:ext cx="29765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Immagine 5" descr="musica e comune 08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365625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Immagine 6" descr="musica e comune 08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5085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asellaDiTesto 1"/>
          <p:cNvSpPr txBox="1">
            <a:spLocks noChangeArrowheads="1"/>
          </p:cNvSpPr>
          <p:nvPr/>
        </p:nvSpPr>
        <p:spPr bwMode="auto">
          <a:xfrm>
            <a:off x="323850" y="404813"/>
            <a:ext cx="8569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SECONDA LEZIONE:   </a:t>
            </a:r>
          </a:p>
          <a:p>
            <a:r>
              <a:rPr lang="it-IT" sz="1600">
                <a:cs typeface="Arial" charset="0"/>
              </a:rPr>
              <a:t>piantiamo semi e bulbi  ….. un bene comune di cui occuparsi ogni giorno </a:t>
            </a:r>
          </a:p>
        </p:txBody>
      </p:sp>
      <p:pic>
        <p:nvPicPr>
          <p:cNvPr id="25602" name="Immagine 2" descr="musica e comune 0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249713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Immagine 3" descr="musica e comune 04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1341438"/>
            <a:ext cx="2305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Immagine 4" descr="musica e comune 04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64490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Immagine 5" descr="musica e comune 04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1557338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Immagine 6" descr="musica e comune 05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4868863"/>
            <a:ext cx="24971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Immagine 8" descr="musica e comune 065.JPG"/>
          <p:cNvPicPr>
            <a:picLocks noChangeAspect="1"/>
          </p:cNvPicPr>
          <p:nvPr/>
        </p:nvPicPr>
        <p:blipFill>
          <a:blip r:embed="rId7" cstate="print"/>
          <a:srcRect l="11320" r="18867"/>
          <a:stretch>
            <a:fillRect/>
          </a:stretch>
        </p:blipFill>
        <p:spPr bwMode="auto">
          <a:xfrm>
            <a:off x="3851275" y="3213100"/>
            <a:ext cx="129698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Immagine 9" descr="musica e comune 058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4292600"/>
            <a:ext cx="27368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asellaDiTesto 1"/>
          <p:cNvSpPr txBox="1">
            <a:spLocks noChangeArrowheads="1"/>
          </p:cNvSpPr>
          <p:nvPr/>
        </p:nvSpPr>
        <p:spPr bwMode="auto">
          <a:xfrm>
            <a:off x="323850" y="333375"/>
            <a:ext cx="84248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TERZA  LEZIONE </a:t>
            </a:r>
          </a:p>
          <a:p>
            <a:r>
              <a:rPr lang="it-IT" sz="1600">
                <a:cs typeface="Arial" charset="0"/>
              </a:rPr>
              <a:t> abbellimento di un bene comune: le finestre della nostre aule</a:t>
            </a:r>
          </a:p>
        </p:txBody>
      </p:sp>
      <p:pic>
        <p:nvPicPr>
          <p:cNvPr id="26626" name="Immagine 2" descr="musica e comune 0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12875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Immagine 3" descr="musica e comune 097.JPG"/>
          <p:cNvPicPr>
            <a:picLocks noChangeAspect="1"/>
          </p:cNvPicPr>
          <p:nvPr/>
        </p:nvPicPr>
        <p:blipFill>
          <a:blip r:embed="rId3" cstate="print"/>
          <a:srcRect l="14999" r="7500"/>
          <a:stretch>
            <a:fillRect/>
          </a:stretch>
        </p:blipFill>
        <p:spPr bwMode="auto">
          <a:xfrm>
            <a:off x="3348038" y="1052513"/>
            <a:ext cx="22320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Immagine 4" descr="musica e comune 09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052513"/>
            <a:ext cx="244792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Immagine 5" descr="musica e comune 09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076700"/>
            <a:ext cx="2735263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Immagine 6" descr="musica e comune 091.JPG"/>
          <p:cNvPicPr>
            <a:picLocks noChangeAspect="1"/>
          </p:cNvPicPr>
          <p:nvPr/>
        </p:nvPicPr>
        <p:blipFill>
          <a:blip r:embed="rId6" cstate="print"/>
          <a:srcRect l="14563"/>
          <a:stretch>
            <a:fillRect/>
          </a:stretch>
        </p:blipFill>
        <p:spPr bwMode="auto">
          <a:xfrm>
            <a:off x="3492500" y="3573463"/>
            <a:ext cx="2519363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Immagine 7" descr="musica e comune 09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3068638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Immagine 9" descr="musica e comune 10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4797425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3419872" y="6021288"/>
            <a:ext cx="2592288" cy="40011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Arial" pitchFamily="34" charset="0"/>
                <a:cs typeface="Arial" pitchFamily="34" charset="0"/>
              </a:rPr>
              <a:t>     Effetti  speciali 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asellaDiTesto 1"/>
          <p:cNvSpPr txBox="1">
            <a:spLocks noChangeArrowheads="1"/>
          </p:cNvSpPr>
          <p:nvPr/>
        </p:nvSpPr>
        <p:spPr bwMode="auto">
          <a:xfrm>
            <a:off x="468313" y="260350"/>
            <a:ext cx="8135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cs typeface="Arial" charset="0"/>
              </a:rPr>
              <a:t>LABORATORI   AGENZIA PROVINCIALE AMBIENTE  (A.P.P.A.)</a:t>
            </a:r>
          </a:p>
        </p:txBody>
      </p:sp>
      <p:sp>
        <p:nvSpPr>
          <p:cNvPr id="27650" name="CasellaDiTesto 2"/>
          <p:cNvSpPr txBox="1">
            <a:spLocks noChangeArrowheads="1"/>
          </p:cNvSpPr>
          <p:nvPr/>
        </p:nvSpPr>
        <p:spPr bwMode="auto">
          <a:xfrm>
            <a:off x="323850" y="1052513"/>
            <a:ext cx="835183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u="sng">
                <a:cs typeface="Arial" charset="0"/>
              </a:rPr>
              <a:t>“Per un pugno di terra: dove c’è suolo c’è vita</a:t>
            </a:r>
            <a:r>
              <a:rPr lang="it-IT" sz="2000">
                <a:cs typeface="Arial" charset="0"/>
              </a:rPr>
              <a:t>”    </a:t>
            </a:r>
            <a:r>
              <a:rPr lang="it-IT">
                <a:cs typeface="Arial" charset="0"/>
              </a:rPr>
              <a:t>(pluriclasse  3°/4°)</a:t>
            </a:r>
          </a:p>
          <a:p>
            <a:r>
              <a:rPr lang="it-IT" sz="1600">
                <a:cs typeface="Arial" charset="0"/>
              </a:rPr>
              <a:t>Esplorazione dell’ambiente circostante, raccolta, osservazione e analisi di campioni di suolo,  costruzione di un lombricaio</a:t>
            </a:r>
          </a:p>
          <a:p>
            <a:endParaRPr lang="it-IT" sz="1600">
              <a:cs typeface="Arial" charset="0"/>
            </a:endParaRPr>
          </a:p>
        </p:txBody>
      </p:sp>
      <p:pic>
        <p:nvPicPr>
          <p:cNvPr id="27651" name="Immagine 3" descr="0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492375"/>
            <a:ext cx="2144713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Immagine 4" descr="079.JPG"/>
          <p:cNvPicPr>
            <a:picLocks noChangeAspect="1"/>
          </p:cNvPicPr>
          <p:nvPr/>
        </p:nvPicPr>
        <p:blipFill>
          <a:blip r:embed="rId3" cstate="print"/>
          <a:srcRect l="14285"/>
          <a:stretch>
            <a:fillRect/>
          </a:stretch>
        </p:blipFill>
        <p:spPr bwMode="auto">
          <a:xfrm>
            <a:off x="2700338" y="2708275"/>
            <a:ext cx="17272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Immagine 5" descr="0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5815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Immagine 6" descr="009.JPG"/>
          <p:cNvPicPr>
            <a:picLocks noChangeAspect="1"/>
          </p:cNvPicPr>
          <p:nvPr/>
        </p:nvPicPr>
        <p:blipFill>
          <a:blip r:embed="rId5" cstate="print"/>
          <a:srcRect b="12029"/>
          <a:stretch>
            <a:fillRect/>
          </a:stretch>
        </p:blipFill>
        <p:spPr bwMode="auto">
          <a:xfrm>
            <a:off x="4716463" y="2349500"/>
            <a:ext cx="287972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Immagine 7" descr="013.JPG"/>
          <p:cNvPicPr>
            <a:picLocks noChangeAspect="1"/>
          </p:cNvPicPr>
          <p:nvPr/>
        </p:nvPicPr>
        <p:blipFill>
          <a:blip r:embed="rId6" cstate="print"/>
          <a:srcRect l="33000" r="22000" b="8000"/>
          <a:stretch>
            <a:fillRect/>
          </a:stretch>
        </p:blipFill>
        <p:spPr bwMode="auto">
          <a:xfrm>
            <a:off x="7885113" y="2420938"/>
            <a:ext cx="11271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Immagine 9" descr="03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4652963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Immagine 10" descr="034.JPG"/>
          <p:cNvPicPr>
            <a:picLocks noChangeAspect="1"/>
          </p:cNvPicPr>
          <p:nvPr/>
        </p:nvPicPr>
        <p:blipFill>
          <a:blip r:embed="rId8" cstate="print"/>
          <a:srcRect r="2162"/>
          <a:stretch>
            <a:fillRect/>
          </a:stretch>
        </p:blipFill>
        <p:spPr bwMode="auto">
          <a:xfrm>
            <a:off x="6300788" y="4581525"/>
            <a:ext cx="26289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asellaDiTesto 1"/>
          <p:cNvSpPr txBox="1">
            <a:spLocks noChangeArrowheads="1"/>
          </p:cNvSpPr>
          <p:nvPr/>
        </p:nvSpPr>
        <p:spPr bwMode="auto">
          <a:xfrm>
            <a:off x="468313" y="476250"/>
            <a:ext cx="82073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cs typeface="Arial" charset="0"/>
              </a:rPr>
              <a:t>“</a:t>
            </a:r>
            <a:r>
              <a:rPr lang="it-IT" sz="2000" u="sng">
                <a:cs typeface="Arial" charset="0"/>
              </a:rPr>
              <a:t>Gli ecosistemi: un tesoro da difendere</a:t>
            </a:r>
            <a:r>
              <a:rPr lang="it-IT" sz="2000">
                <a:cs typeface="Arial" charset="0"/>
              </a:rPr>
              <a:t>”        (classe quinta)</a:t>
            </a:r>
            <a:endParaRPr lang="it-IT">
              <a:cs typeface="Arial" charset="0"/>
            </a:endParaRPr>
          </a:p>
          <a:p>
            <a:r>
              <a:rPr lang="it-IT" sz="1600">
                <a:cs typeface="Arial" charset="0"/>
              </a:rPr>
              <a:t>Approfondimento della conoscenza degli ecosistemi e dell’ importanza della biodiversità in essi contenuta. Uscita nel bosco per osservare l’ambiente circostante e per formulare, attraverso la raccolta e la tabulazione di dati, un giudizio di qualità ecologica.</a:t>
            </a:r>
          </a:p>
        </p:txBody>
      </p:sp>
      <p:pic>
        <p:nvPicPr>
          <p:cNvPr id="28674" name="Immagine 2" descr="08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44675"/>
            <a:ext cx="21129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Immagine 3" descr="05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2276475"/>
            <a:ext cx="220821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Immagine 4" descr="09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644900"/>
            <a:ext cx="20161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Immagine 5" descr="12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1916113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Immagine 6" descr="118.JPG"/>
          <p:cNvPicPr>
            <a:picLocks noChangeAspect="1"/>
          </p:cNvPicPr>
          <p:nvPr/>
        </p:nvPicPr>
        <p:blipFill>
          <a:blip r:embed="rId7" cstate="print"/>
          <a:srcRect l="13379"/>
          <a:stretch>
            <a:fillRect/>
          </a:stretch>
        </p:blipFill>
        <p:spPr bwMode="auto">
          <a:xfrm>
            <a:off x="2484438" y="4365625"/>
            <a:ext cx="237966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Immagine 7" descr="10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3068638"/>
            <a:ext cx="2232025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Immagine 8" descr="11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825" y="4581525"/>
            <a:ext cx="2735263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Immagine 9" descr="04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388" y="5373688"/>
            <a:ext cx="18240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asellaDiTesto 1"/>
          <p:cNvSpPr txBox="1">
            <a:spLocks noChangeArrowheads="1"/>
          </p:cNvSpPr>
          <p:nvPr/>
        </p:nvSpPr>
        <p:spPr bwMode="auto">
          <a:xfrm>
            <a:off x="468313" y="404813"/>
            <a:ext cx="8135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LABORATORIO  DI  BELLA  CALLIGRAFIA</a:t>
            </a:r>
          </a:p>
        </p:txBody>
      </p:sp>
      <p:sp>
        <p:nvSpPr>
          <p:cNvPr id="30722" name="CasellaDiTesto 2"/>
          <p:cNvSpPr txBox="1">
            <a:spLocks noChangeArrowheads="1"/>
          </p:cNvSpPr>
          <p:nvPr/>
        </p:nvSpPr>
        <p:spPr bwMode="auto">
          <a:xfrm>
            <a:off x="468313" y="1052513"/>
            <a:ext cx="82073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Con il prezioso aiuto del maestro in pensione Vincenzo Rizzonelli, i bambini hanno potuto riscoprire la bella calligrafia</a:t>
            </a:r>
          </a:p>
        </p:txBody>
      </p:sp>
      <p:pic>
        <p:nvPicPr>
          <p:cNvPr id="30723" name="Immagine 4" descr="vigilianume e Rizzonelli 1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9138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Immagine 5" descr="vigilianume e Rizzonelli 134.JPG"/>
          <p:cNvPicPr>
            <a:picLocks noChangeAspect="1"/>
          </p:cNvPicPr>
          <p:nvPr/>
        </p:nvPicPr>
        <p:blipFill>
          <a:blip r:embed="rId3" cstate="print"/>
          <a:srcRect l="6590" r="12791"/>
          <a:stretch>
            <a:fillRect/>
          </a:stretch>
        </p:blipFill>
        <p:spPr bwMode="auto">
          <a:xfrm>
            <a:off x="6659563" y="1700213"/>
            <a:ext cx="22447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mmagine 6" descr="vigilianume e Rizzonelli 153.JPG"/>
          <p:cNvPicPr>
            <a:picLocks noChangeAspect="1"/>
          </p:cNvPicPr>
          <p:nvPr/>
        </p:nvPicPr>
        <p:blipFill>
          <a:blip r:embed="rId4" cstate="print"/>
          <a:srcRect b="34644"/>
          <a:stretch>
            <a:fillRect/>
          </a:stretch>
        </p:blipFill>
        <p:spPr bwMode="auto">
          <a:xfrm>
            <a:off x="3059113" y="3500438"/>
            <a:ext cx="20574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Immagine 8" descr="1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581525"/>
            <a:ext cx="25923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5652120" y="4077072"/>
            <a:ext cx="3312368" cy="584775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E  di questo laboratorio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ne ha parlato anche il giornale</a:t>
            </a:r>
          </a:p>
        </p:txBody>
      </p:sp>
      <p:pic>
        <p:nvPicPr>
          <p:cNvPr id="30730" name="Immagine 10" descr="musica e comune 11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1989138"/>
            <a:ext cx="1655763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Immagine 11" descr="musica e comune 10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113" y="1844675"/>
            <a:ext cx="15684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Immagine 12" descr="musica e comune 106.JPG"/>
          <p:cNvPicPr>
            <a:picLocks noChangeAspect="1"/>
          </p:cNvPicPr>
          <p:nvPr/>
        </p:nvPicPr>
        <p:blipFill>
          <a:blip r:embed="rId8" cstate="print"/>
          <a:srcRect t="27525"/>
          <a:stretch>
            <a:fillRect/>
          </a:stretch>
        </p:blipFill>
        <p:spPr bwMode="auto">
          <a:xfrm>
            <a:off x="2987675" y="4868863"/>
            <a:ext cx="1800225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Immagine 13" descr="rizzonelli.jpg"/>
          <p:cNvPicPr>
            <a:picLocks noChangeAspect="1"/>
          </p:cNvPicPr>
          <p:nvPr/>
        </p:nvPicPr>
        <p:blipFill>
          <a:blip r:embed="rId9" cstate="print"/>
          <a:srcRect l="3801" t="12424" r="2911" b="26875"/>
          <a:stretch>
            <a:fillRect/>
          </a:stretch>
        </p:blipFill>
        <p:spPr bwMode="auto">
          <a:xfrm>
            <a:off x="5003800" y="4868863"/>
            <a:ext cx="3960813" cy="187325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CasellaDiTesto 1"/>
          <p:cNvSpPr txBox="1">
            <a:spLocks noChangeArrowheads="1"/>
          </p:cNvSpPr>
          <p:nvPr/>
        </p:nvSpPr>
        <p:spPr bwMode="auto">
          <a:xfrm>
            <a:off x="468313" y="404813"/>
            <a:ext cx="7632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E dopo la bella calligrafia, il maestro Vincenzo ha fatto apprezzare ai bambini le miniature, decorazioni caratteristiche per abbellire i capilettera</a:t>
            </a:r>
          </a:p>
        </p:txBody>
      </p:sp>
      <p:pic>
        <p:nvPicPr>
          <p:cNvPr id="31746" name="Immagine 3" descr="141.JPG"/>
          <p:cNvPicPr>
            <a:picLocks noChangeAspect="1"/>
          </p:cNvPicPr>
          <p:nvPr/>
        </p:nvPicPr>
        <p:blipFill>
          <a:blip r:embed="rId2" cstate="print"/>
          <a:srcRect l="15189" t="14278" r="11905"/>
          <a:stretch>
            <a:fillRect/>
          </a:stretch>
        </p:blipFill>
        <p:spPr bwMode="auto">
          <a:xfrm>
            <a:off x="250825" y="1268413"/>
            <a:ext cx="196056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Immagine 4" descr="vigilianume e Rizzonelli 165.JPG"/>
          <p:cNvPicPr>
            <a:picLocks noChangeAspect="1"/>
          </p:cNvPicPr>
          <p:nvPr/>
        </p:nvPicPr>
        <p:blipFill>
          <a:blip r:embed="rId3" cstate="print"/>
          <a:srcRect t="24661"/>
          <a:stretch>
            <a:fillRect/>
          </a:stretch>
        </p:blipFill>
        <p:spPr bwMode="auto">
          <a:xfrm>
            <a:off x="2484438" y="1268413"/>
            <a:ext cx="23352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Immagine 5" descr="13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9810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Immagine 7" descr="vigilianume e Rizzonelli 16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2420938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251520" y="3429000"/>
            <a:ext cx="3384376" cy="1077218"/>
          </a:xfrm>
          <a:prstGeom prst="rect">
            <a:avLst/>
          </a:prstGeom>
          <a:ln>
            <a:solidFill>
              <a:srgbClr val="00B05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Ed ora silenzio e tanta pazienza ….  Usando , naturalmente, asticciola, pennino e inchiostro si prepara una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latin typeface="Arial" pitchFamily="34" charset="0"/>
                <a:cs typeface="Arial" pitchFamily="34" charset="0"/>
              </a:rPr>
              <a:t>poesia per la festa della mamma</a:t>
            </a:r>
          </a:p>
        </p:txBody>
      </p:sp>
      <p:pic>
        <p:nvPicPr>
          <p:cNvPr id="31753" name="Immagine 9" descr="capolettera 02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724400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Immagine 13" descr="vigilianume e Rizzonelli 159.JPG"/>
          <p:cNvPicPr>
            <a:picLocks noChangeAspect="1"/>
          </p:cNvPicPr>
          <p:nvPr/>
        </p:nvPicPr>
        <p:blipFill>
          <a:blip r:embed="rId7" cstate="print"/>
          <a:srcRect l="2161" t="8656" r="18108"/>
          <a:stretch>
            <a:fillRect/>
          </a:stretch>
        </p:blipFill>
        <p:spPr bwMode="auto">
          <a:xfrm>
            <a:off x="3851275" y="4365625"/>
            <a:ext cx="25923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Immagine 11" descr="20170217_112804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3284538"/>
            <a:ext cx="18145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asellaDiTesto 2"/>
          <p:cNvSpPr txBox="1">
            <a:spLocks noChangeArrowheads="1"/>
          </p:cNvSpPr>
          <p:nvPr/>
        </p:nvSpPr>
        <p:spPr bwMode="auto">
          <a:xfrm>
            <a:off x="250825" y="476250"/>
            <a:ext cx="2952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Si parte dal foglio bianco…</a:t>
            </a:r>
          </a:p>
        </p:txBody>
      </p:sp>
      <p:pic>
        <p:nvPicPr>
          <p:cNvPr id="32770" name="Immagine 3" descr="PRIMAVERA2017 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333375"/>
            <a:ext cx="19208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Immagine 4" descr="PRIMAVERA2017 0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88913"/>
            <a:ext cx="19208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Immagine 5" descr="PRIMAVERA2017 029.JPG"/>
          <p:cNvPicPr>
            <a:picLocks noChangeAspect="1"/>
          </p:cNvPicPr>
          <p:nvPr/>
        </p:nvPicPr>
        <p:blipFill>
          <a:blip r:embed="rId4" cstate="print"/>
          <a:srcRect l="8792" r="29834"/>
          <a:stretch>
            <a:fillRect/>
          </a:stretch>
        </p:blipFill>
        <p:spPr bwMode="auto">
          <a:xfrm>
            <a:off x="7740650" y="260350"/>
            <a:ext cx="1295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Immagine 9" descr="PRIMAVERA2017 033.JPG"/>
          <p:cNvPicPr>
            <a:picLocks noChangeAspect="1"/>
          </p:cNvPicPr>
          <p:nvPr/>
        </p:nvPicPr>
        <p:blipFill>
          <a:blip r:embed="rId5" cstate="print"/>
          <a:srcRect r="21651"/>
          <a:stretch>
            <a:fillRect/>
          </a:stretch>
        </p:blipFill>
        <p:spPr bwMode="auto">
          <a:xfrm>
            <a:off x="395288" y="2565400"/>
            <a:ext cx="1800225" cy="172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Immagine 10" descr="PRIMAVERA2017 031.JPG"/>
          <p:cNvPicPr>
            <a:picLocks noChangeAspect="1"/>
          </p:cNvPicPr>
          <p:nvPr/>
        </p:nvPicPr>
        <p:blipFill>
          <a:blip r:embed="rId6" cstate="print"/>
          <a:srcRect l="9247" r="17221" b="14563"/>
          <a:stretch>
            <a:fillRect/>
          </a:stretch>
        </p:blipFill>
        <p:spPr bwMode="auto">
          <a:xfrm>
            <a:off x="2700338" y="2492375"/>
            <a:ext cx="21478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CasellaDiTesto 12"/>
          <p:cNvSpPr txBox="1">
            <a:spLocks noChangeArrowheads="1"/>
          </p:cNvSpPr>
          <p:nvPr/>
        </p:nvSpPr>
        <p:spPr bwMode="auto">
          <a:xfrm>
            <a:off x="107950" y="4652963"/>
            <a:ext cx="223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… e poi lo si decora</a:t>
            </a:r>
          </a:p>
        </p:txBody>
      </p:sp>
      <p:pic>
        <p:nvPicPr>
          <p:cNvPr id="32776" name="Immagine 13" descr="capolettera 017.JPG"/>
          <p:cNvPicPr>
            <a:picLocks noChangeAspect="1"/>
          </p:cNvPicPr>
          <p:nvPr/>
        </p:nvPicPr>
        <p:blipFill>
          <a:blip r:embed="rId7" cstate="print"/>
          <a:srcRect l="12791" r="21651" b="26375"/>
          <a:stretch>
            <a:fillRect/>
          </a:stretch>
        </p:blipFill>
        <p:spPr bwMode="auto">
          <a:xfrm>
            <a:off x="2700338" y="4652963"/>
            <a:ext cx="1655762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Immagine 14" descr="capolettera 022.JPG"/>
          <p:cNvPicPr>
            <a:picLocks noChangeAspect="1"/>
          </p:cNvPicPr>
          <p:nvPr/>
        </p:nvPicPr>
        <p:blipFill>
          <a:blip r:embed="rId8" cstate="print"/>
          <a:srcRect t="16925" r="3046" b="8656"/>
          <a:stretch>
            <a:fillRect/>
          </a:stretch>
        </p:blipFill>
        <p:spPr bwMode="auto">
          <a:xfrm>
            <a:off x="179388" y="5300663"/>
            <a:ext cx="22510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Immagine 15" descr="festa alberi 001.JPG"/>
          <p:cNvPicPr>
            <a:picLocks noChangeAspect="1"/>
          </p:cNvPicPr>
          <p:nvPr/>
        </p:nvPicPr>
        <p:blipFill>
          <a:blip r:embed="rId9" cstate="print"/>
          <a:srcRect r="29353" b="42912"/>
          <a:stretch>
            <a:fillRect/>
          </a:stretch>
        </p:blipFill>
        <p:spPr bwMode="auto">
          <a:xfrm>
            <a:off x="4643438" y="5084763"/>
            <a:ext cx="23764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Immagine 16" descr="festa alberi 005.JPG"/>
          <p:cNvPicPr>
            <a:picLocks noChangeAspect="1"/>
          </p:cNvPicPr>
          <p:nvPr/>
        </p:nvPicPr>
        <p:blipFill>
          <a:blip r:embed="rId10" cstate="print"/>
          <a:srcRect l="18475" t="44353" r="30647"/>
          <a:stretch>
            <a:fillRect/>
          </a:stretch>
        </p:blipFill>
        <p:spPr bwMode="auto">
          <a:xfrm>
            <a:off x="7308850" y="5229225"/>
            <a:ext cx="1692275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CasellaDiTesto 17"/>
          <p:cNvSpPr txBox="1">
            <a:spLocks noChangeArrowheads="1"/>
          </p:cNvSpPr>
          <p:nvPr/>
        </p:nvSpPr>
        <p:spPr bwMode="auto">
          <a:xfrm>
            <a:off x="250825" y="1916113"/>
            <a:ext cx="3457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… si disegna il capolettera …</a:t>
            </a:r>
          </a:p>
        </p:txBody>
      </p:sp>
      <p:pic>
        <p:nvPicPr>
          <p:cNvPr id="32781" name="Immagine 19" descr="festa alberi 013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163" y="20605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asellaDiTesto 1"/>
          <p:cNvSpPr txBox="1">
            <a:spLocks noChangeArrowheads="1"/>
          </p:cNvSpPr>
          <p:nvPr/>
        </p:nvSpPr>
        <p:spPr bwMode="auto">
          <a:xfrm>
            <a:off x="468313" y="404813"/>
            <a:ext cx="7920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Anche nel laboratorio presso il Vigilianum, i bambini hanno avuto la possibilità di usare alcuni strumenti scrittori del passato: </a:t>
            </a:r>
          </a:p>
        </p:txBody>
      </p:sp>
      <p:pic>
        <p:nvPicPr>
          <p:cNvPr id="33794" name="Immagine 2" descr="vigilianume e Rizzonelli 0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41438"/>
            <a:ext cx="2432050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Immagine 3" descr="vigilianume e Rizzonelli 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412875"/>
            <a:ext cx="23749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Immagine 4" descr="vigilianume e Rizzonelli 0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19192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Immagine 5" descr="vigilianume e Rizzonelli 0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1497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Immagine 6" descr="vigilianume e Rizzonelli 008.JPG"/>
          <p:cNvPicPr>
            <a:picLocks noChangeAspect="1"/>
          </p:cNvPicPr>
          <p:nvPr/>
        </p:nvPicPr>
        <p:blipFill>
          <a:blip r:embed="rId6" cstate="print"/>
          <a:srcRect r="17090"/>
          <a:stretch>
            <a:fillRect/>
          </a:stretch>
        </p:blipFill>
        <p:spPr bwMode="auto">
          <a:xfrm>
            <a:off x="2843213" y="4292600"/>
            <a:ext cx="2016125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Immagine 9" descr="vigilianume e Rizzonelli 014.JPG"/>
          <p:cNvPicPr>
            <a:picLocks noChangeAspect="1"/>
          </p:cNvPicPr>
          <p:nvPr/>
        </p:nvPicPr>
        <p:blipFill>
          <a:blip r:embed="rId7" cstate="print"/>
          <a:srcRect r="19000"/>
          <a:stretch>
            <a:fillRect/>
          </a:stretch>
        </p:blipFill>
        <p:spPr bwMode="auto">
          <a:xfrm>
            <a:off x="5003800" y="4652963"/>
            <a:ext cx="19446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CasellaDiTesto 11"/>
          <p:cNvSpPr txBox="1">
            <a:spLocks noChangeArrowheads="1"/>
          </p:cNvSpPr>
          <p:nvPr/>
        </p:nvSpPr>
        <p:spPr bwMode="auto">
          <a:xfrm>
            <a:off x="468313" y="3213100"/>
            <a:ext cx="1223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cs typeface="Arial" charset="0"/>
              </a:rPr>
              <a:t>calami</a:t>
            </a:r>
          </a:p>
        </p:txBody>
      </p:sp>
      <p:sp>
        <p:nvSpPr>
          <p:cNvPr id="33801" name="CasellaDiTesto 12"/>
          <p:cNvSpPr txBox="1">
            <a:spLocks noChangeArrowheads="1"/>
          </p:cNvSpPr>
          <p:nvPr/>
        </p:nvSpPr>
        <p:spPr bwMode="auto">
          <a:xfrm>
            <a:off x="3132138" y="3284538"/>
            <a:ext cx="172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cs typeface="Arial" charset="0"/>
              </a:rPr>
              <a:t>penne d’oca</a:t>
            </a:r>
          </a:p>
        </p:txBody>
      </p:sp>
      <p:sp>
        <p:nvSpPr>
          <p:cNvPr id="33802" name="CasellaDiTesto 13"/>
          <p:cNvSpPr txBox="1">
            <a:spLocks noChangeArrowheads="1"/>
          </p:cNvSpPr>
          <p:nvPr/>
        </p:nvSpPr>
        <p:spPr bwMode="auto">
          <a:xfrm>
            <a:off x="6156325" y="3141663"/>
            <a:ext cx="2376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cs typeface="Arial" charset="0"/>
              </a:rPr>
              <a:t>penne di pavone</a:t>
            </a:r>
          </a:p>
        </p:txBody>
      </p:sp>
      <p:pic>
        <p:nvPicPr>
          <p:cNvPr id="33803" name="Immagine 14" descr="vigilianume e Rizzonelli 016.JPG"/>
          <p:cNvPicPr>
            <a:picLocks noChangeAspect="1"/>
          </p:cNvPicPr>
          <p:nvPr/>
        </p:nvPicPr>
        <p:blipFill>
          <a:blip r:embed="rId8" cstate="print"/>
          <a:srcRect l="15947" r="15837"/>
          <a:stretch>
            <a:fillRect/>
          </a:stretch>
        </p:blipFill>
        <p:spPr bwMode="auto">
          <a:xfrm>
            <a:off x="7164388" y="4076700"/>
            <a:ext cx="17637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1187624" y="6237312"/>
            <a:ext cx="3096344" cy="40011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i="1" dirty="0">
                <a:latin typeface="Arial" pitchFamily="34" charset="0"/>
                <a:cs typeface="Arial" pitchFamily="34" charset="0"/>
              </a:rPr>
              <a:t>Amanuensi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 all’opera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3603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2800" b="1" dirty="0" smtClean="0">
                <a:latin typeface="Arial" pitchFamily="34" charset="0"/>
                <a:cs typeface="Arial" pitchFamily="34" charset="0"/>
              </a:rPr>
              <a:t>FESTA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2800" b="1" dirty="0" smtClean="0">
                <a:latin typeface="Arial" pitchFamily="34" charset="0"/>
                <a:cs typeface="Arial" pitchFamily="34" charset="0"/>
              </a:rPr>
              <a:t>DEGLI  ALBERI</a:t>
            </a:r>
            <a:endParaRPr lang="it-IT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Segnaposto contenuto 2"/>
          <p:cNvSpPr>
            <a:spLocks noGrp="1"/>
          </p:cNvSpPr>
          <p:nvPr>
            <p:ph idx="1"/>
          </p:nvPr>
        </p:nvSpPr>
        <p:spPr>
          <a:xfrm>
            <a:off x="395288" y="692150"/>
            <a:ext cx="8229600" cy="792163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it-IT" sz="1600" smtClean="0">
                <a:latin typeface="Arial" charset="0"/>
                <a:cs typeface="Arial" charset="0"/>
              </a:rPr>
              <a:t>Arrivo nel bosco, lezione del Custode Forestale e dei castagnicoltori sull’ ecosistema bosco, sull’importanza del castagno al tempo di nonni e bisnonni, su come si innesta una nuova pianta e sul lavoro delle api indispensabile per la vita sul nostro pianeta</a:t>
            </a:r>
          </a:p>
        </p:txBody>
      </p:sp>
      <p:sp>
        <p:nvSpPr>
          <p:cNvPr id="15363" name="CasellaDiTesto 18"/>
          <p:cNvSpPr txBox="1">
            <a:spLocks noChangeArrowheads="1"/>
          </p:cNvSpPr>
          <p:nvPr/>
        </p:nvSpPr>
        <p:spPr bwMode="auto">
          <a:xfrm>
            <a:off x="395288" y="3860800"/>
            <a:ext cx="81375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cs typeface="Arial" charset="0"/>
              </a:rPr>
              <a:t>Messa a dimora di cinque nuove piante di castagno,annaffiandole e ingabbiandole per impedire agli animali selvatici di mangiare le tenere foglioline</a:t>
            </a:r>
          </a:p>
        </p:txBody>
      </p:sp>
      <p:pic>
        <p:nvPicPr>
          <p:cNvPr id="15364" name="Immagine 24" descr="maggio2016 scuola 047.JPG"/>
          <p:cNvPicPr>
            <a:picLocks noChangeAspect="1"/>
          </p:cNvPicPr>
          <p:nvPr/>
        </p:nvPicPr>
        <p:blipFill>
          <a:blip r:embed="rId2" cstate="print"/>
          <a:srcRect l="20764" t="7475" r="25194"/>
          <a:stretch>
            <a:fillRect/>
          </a:stretch>
        </p:blipFill>
        <p:spPr bwMode="auto">
          <a:xfrm>
            <a:off x="7380288" y="4581525"/>
            <a:ext cx="1584325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Immagine 13" descr="festa alberi 108.JPG"/>
          <p:cNvPicPr>
            <a:picLocks noChangeAspect="1"/>
          </p:cNvPicPr>
          <p:nvPr/>
        </p:nvPicPr>
        <p:blipFill>
          <a:blip r:embed="rId3" cstate="print"/>
          <a:srcRect r="11253"/>
          <a:stretch>
            <a:fillRect/>
          </a:stretch>
        </p:blipFill>
        <p:spPr bwMode="auto">
          <a:xfrm>
            <a:off x="179388" y="1628775"/>
            <a:ext cx="244792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Immagine 14" descr="festa alberi 118.JPG"/>
          <p:cNvPicPr>
            <a:picLocks noChangeAspect="1"/>
          </p:cNvPicPr>
          <p:nvPr/>
        </p:nvPicPr>
        <p:blipFill>
          <a:blip r:embed="rId4" cstate="print"/>
          <a:srcRect l="4762"/>
          <a:stretch>
            <a:fillRect/>
          </a:stretch>
        </p:blipFill>
        <p:spPr bwMode="auto">
          <a:xfrm>
            <a:off x="3132138" y="1700213"/>
            <a:ext cx="2560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Immagine 16" descr="festa alberi 125.JPG"/>
          <p:cNvPicPr>
            <a:picLocks noChangeAspect="1"/>
          </p:cNvPicPr>
          <p:nvPr/>
        </p:nvPicPr>
        <p:blipFill>
          <a:blip r:embed="rId5" cstate="print"/>
          <a:srcRect r="18993"/>
          <a:stretch>
            <a:fillRect/>
          </a:stretch>
        </p:blipFill>
        <p:spPr bwMode="auto">
          <a:xfrm>
            <a:off x="6372225" y="1628775"/>
            <a:ext cx="23034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Immagine 19" descr="festa alberi 16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4652963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Immagine 22" descr="festa alberi 143.JPG"/>
          <p:cNvPicPr>
            <a:picLocks noChangeAspect="1"/>
          </p:cNvPicPr>
          <p:nvPr/>
        </p:nvPicPr>
        <p:blipFill>
          <a:blip r:embed="rId7" cstate="print"/>
          <a:srcRect l="28471" r="25117"/>
          <a:stretch>
            <a:fillRect/>
          </a:stretch>
        </p:blipFill>
        <p:spPr bwMode="auto">
          <a:xfrm>
            <a:off x="179388" y="4508500"/>
            <a:ext cx="12969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Immagine 25" descr="festa alberi 198.JPG"/>
          <p:cNvPicPr>
            <a:picLocks noChangeAspect="1"/>
          </p:cNvPicPr>
          <p:nvPr/>
        </p:nvPicPr>
        <p:blipFill>
          <a:blip r:embed="rId8" cstate="print"/>
          <a:srcRect l="15450" r="13676"/>
          <a:stretch>
            <a:fillRect/>
          </a:stretch>
        </p:blipFill>
        <p:spPr bwMode="auto">
          <a:xfrm>
            <a:off x="2051050" y="4581525"/>
            <a:ext cx="18732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asellaDiTesto 5"/>
          <p:cNvSpPr txBox="1">
            <a:spLocks noChangeArrowheads="1"/>
          </p:cNvSpPr>
          <p:nvPr/>
        </p:nvSpPr>
        <p:spPr bwMode="auto">
          <a:xfrm>
            <a:off x="539750" y="188913"/>
            <a:ext cx="8424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2400" b="1">
                <a:cs typeface="Arial" charset="0"/>
              </a:rPr>
              <a:t>         INCONTRO  CON  I  FRATI  FRANCESCANI</a:t>
            </a:r>
          </a:p>
        </p:txBody>
      </p:sp>
      <p:sp>
        <p:nvSpPr>
          <p:cNvPr id="34818" name="CasellaDiTesto 6"/>
          <p:cNvSpPr txBox="1">
            <a:spLocks noChangeArrowheads="1"/>
          </p:cNvSpPr>
          <p:nvPr/>
        </p:nvSpPr>
        <p:spPr bwMode="auto">
          <a:xfrm>
            <a:off x="323850" y="981075"/>
            <a:ext cx="82804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Visita a scuola di padre Valerio, frate francescano di Sardagna, e di due suoi confratelli.</a:t>
            </a:r>
          </a:p>
          <a:p>
            <a:r>
              <a:rPr lang="it-IT">
                <a:latin typeface="Calibri" pitchFamily="34" charset="0"/>
              </a:rPr>
              <a:t>Racconti di esperienze tra i bambini nelle missioni in Africa, musica e canti di origine africana accompagnati dal suono della chitarra.</a:t>
            </a:r>
          </a:p>
        </p:txBody>
      </p:sp>
      <p:pic>
        <p:nvPicPr>
          <p:cNvPr id="34819" name="Immagine 9" descr="CIMG1242.JPG"/>
          <p:cNvPicPr>
            <a:picLocks noChangeAspect="1"/>
          </p:cNvPicPr>
          <p:nvPr/>
        </p:nvPicPr>
        <p:blipFill>
          <a:blip r:embed="rId2" cstate="print"/>
          <a:srcRect l="25194" r="20764"/>
          <a:stretch>
            <a:fillRect/>
          </a:stretch>
        </p:blipFill>
        <p:spPr bwMode="auto">
          <a:xfrm>
            <a:off x="6732588" y="2133600"/>
            <a:ext cx="17272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Immagine 10" descr="CIMG124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724400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Immagine 11" descr="CIMG12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205038"/>
            <a:ext cx="29876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Immagine 12" descr="cellulare varie2016 38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276475"/>
            <a:ext cx="2246313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Immagine 13" descr="CIMG1238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4797425"/>
            <a:ext cx="247967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egnaposto contenuto 2"/>
          <p:cNvSpPr>
            <a:spLocks noGrp="1"/>
          </p:cNvSpPr>
          <p:nvPr>
            <p:ph idx="1"/>
          </p:nvPr>
        </p:nvSpPr>
        <p:spPr>
          <a:xfrm>
            <a:off x="457200" y="692150"/>
            <a:ext cx="8362950" cy="1584325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it-IT" sz="1600" smtClean="0">
                <a:latin typeface="Arial" charset="0"/>
                <a:cs typeface="Arial" charset="0"/>
              </a:rPr>
              <a:t>Pacchi regalo che, puntualmente ogni anno Babbo Natale,  fa trovare a scuola al rientro dalle vacanze.</a:t>
            </a:r>
          </a:p>
          <a:p>
            <a:pPr marL="0" indent="0" algn="just">
              <a:buFont typeface="Arial" charset="0"/>
              <a:buNone/>
            </a:pPr>
            <a:r>
              <a:rPr lang="it-IT" sz="1600" smtClean="0">
                <a:latin typeface="Arial" charset="0"/>
                <a:cs typeface="Arial" charset="0"/>
              </a:rPr>
              <a:t>Spettacolo teatrale che, con mimica e pochi dialoghi, ha fatto riflettere sull’inclusione, su come anche le persone diversamente abili possano riuscire a liberare potenzialità inaspettate e diventare una preziosa risorsa per la società.</a:t>
            </a:r>
          </a:p>
          <a:p>
            <a:pPr marL="0" indent="0" algn="just">
              <a:buFont typeface="Arial" charset="0"/>
              <a:buNone/>
            </a:pPr>
            <a:endParaRPr lang="it-IT" sz="1800" smtClean="0">
              <a:latin typeface="Arial" charset="0"/>
              <a:cs typeface="Arial" charset="0"/>
            </a:endParaRPr>
          </a:p>
        </p:txBody>
      </p:sp>
      <p:sp>
        <p:nvSpPr>
          <p:cNvPr id="35842" name="CasellaDiTesto 9"/>
          <p:cNvSpPr txBox="1">
            <a:spLocks noChangeArrowheads="1"/>
          </p:cNvSpPr>
          <p:nvPr/>
        </p:nvSpPr>
        <p:spPr bwMode="auto">
          <a:xfrm>
            <a:off x="539750" y="115888"/>
            <a:ext cx="8135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cs typeface="Arial" charset="0"/>
              </a:rPr>
              <a:t>ASSOCIAZIONE  GENITORI  “L’ AQUILONE”</a:t>
            </a:r>
          </a:p>
        </p:txBody>
      </p:sp>
      <p:pic>
        <p:nvPicPr>
          <p:cNvPr id="35843" name="Immagine 12" descr="gennaio-maggio2017 001.JPG"/>
          <p:cNvPicPr>
            <a:picLocks noChangeAspect="1"/>
          </p:cNvPicPr>
          <p:nvPr/>
        </p:nvPicPr>
        <p:blipFill>
          <a:blip r:embed="rId2" cstate="print"/>
          <a:srcRect l="8571"/>
          <a:stretch>
            <a:fillRect/>
          </a:stretch>
        </p:blipFill>
        <p:spPr bwMode="auto">
          <a:xfrm>
            <a:off x="2987675" y="2420938"/>
            <a:ext cx="210661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Immagine 13" descr="cellulare varie2016 449.jpg"/>
          <p:cNvPicPr>
            <a:picLocks noChangeAspect="1"/>
          </p:cNvPicPr>
          <p:nvPr/>
        </p:nvPicPr>
        <p:blipFill>
          <a:blip r:embed="rId3" cstate="print"/>
          <a:srcRect t="14484"/>
          <a:stretch>
            <a:fillRect/>
          </a:stretch>
        </p:blipFill>
        <p:spPr bwMode="auto">
          <a:xfrm>
            <a:off x="6156325" y="2636838"/>
            <a:ext cx="26781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Immagine 14" descr="cellulare varie2016 445.jpg"/>
          <p:cNvPicPr>
            <a:picLocks noChangeAspect="1"/>
          </p:cNvPicPr>
          <p:nvPr/>
        </p:nvPicPr>
        <p:blipFill>
          <a:blip r:embed="rId4" cstate="print"/>
          <a:srcRect t="40714"/>
          <a:stretch>
            <a:fillRect/>
          </a:stretch>
        </p:blipFill>
        <p:spPr bwMode="auto">
          <a:xfrm>
            <a:off x="468313" y="4581525"/>
            <a:ext cx="211296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Immagine 15" descr="20170108_101425.jpg"/>
          <p:cNvPicPr>
            <a:picLocks noChangeAspect="1"/>
          </p:cNvPicPr>
          <p:nvPr/>
        </p:nvPicPr>
        <p:blipFill>
          <a:blip r:embed="rId5" cstate="print"/>
          <a:srcRect t="50691" b="6950"/>
          <a:stretch>
            <a:fillRect/>
          </a:stretch>
        </p:blipFill>
        <p:spPr bwMode="auto">
          <a:xfrm>
            <a:off x="179388" y="2420938"/>
            <a:ext cx="2376487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inclusione.jpg"/>
          <p:cNvPicPr>
            <a:picLocks noChangeAspect="1"/>
          </p:cNvPicPr>
          <p:nvPr/>
        </p:nvPicPr>
        <p:blipFill>
          <a:blip r:embed="rId6" cstate="print"/>
          <a:srcRect l="21651" t="19649" r="21651"/>
          <a:stretch>
            <a:fillRect/>
          </a:stretch>
        </p:blipFill>
        <p:spPr bwMode="auto">
          <a:xfrm>
            <a:off x="3203575" y="4365625"/>
            <a:ext cx="2305050" cy="2371725"/>
          </a:xfrm>
          <a:prstGeom prst="rect">
            <a:avLst/>
          </a:prstGeom>
          <a:noFill/>
          <a:ln w="9525">
            <a:solidFill>
              <a:srgbClr val="376092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CasellaDiTesto 2"/>
          <p:cNvSpPr txBox="1">
            <a:spLocks noChangeArrowheads="1"/>
          </p:cNvSpPr>
          <p:nvPr/>
        </p:nvSpPr>
        <p:spPr bwMode="auto">
          <a:xfrm>
            <a:off x="611188" y="476250"/>
            <a:ext cx="7705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Su invito dell’Associazione Genitori, preparazione di tavolette di legno con disegni e parole “belle e accoglienti”.  Le tavolette sono state poi usate per rivestire un pozzo posto in mezzo al presepio, nel parchetto vicino alla chiesa</a:t>
            </a:r>
          </a:p>
        </p:txBody>
      </p:sp>
      <p:pic>
        <p:nvPicPr>
          <p:cNvPr id="36866" name="Immagine 4" descr="CIMG1249.JPG"/>
          <p:cNvPicPr>
            <a:picLocks noChangeAspect="1"/>
          </p:cNvPicPr>
          <p:nvPr/>
        </p:nvPicPr>
        <p:blipFill>
          <a:blip r:embed="rId2" cstate="print"/>
          <a:srcRect r="45570" b="11018"/>
          <a:stretch>
            <a:fillRect/>
          </a:stretch>
        </p:blipFill>
        <p:spPr bwMode="auto">
          <a:xfrm>
            <a:off x="323850" y="1700213"/>
            <a:ext cx="15113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magine 5" descr="CIMG1254.JPG"/>
          <p:cNvPicPr>
            <a:picLocks noChangeAspect="1"/>
          </p:cNvPicPr>
          <p:nvPr/>
        </p:nvPicPr>
        <p:blipFill>
          <a:blip r:embed="rId3" cstate="print"/>
          <a:srcRect b="17949"/>
          <a:stretch>
            <a:fillRect/>
          </a:stretch>
        </p:blipFill>
        <p:spPr bwMode="auto">
          <a:xfrm>
            <a:off x="2411413" y="1628775"/>
            <a:ext cx="230505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Immagine 6" descr="CIMG1264.JPG"/>
          <p:cNvPicPr>
            <a:picLocks noChangeAspect="1"/>
          </p:cNvPicPr>
          <p:nvPr/>
        </p:nvPicPr>
        <p:blipFill>
          <a:blip r:embed="rId4" cstate="print"/>
          <a:srcRect t="9302" b="10078"/>
          <a:stretch>
            <a:fillRect/>
          </a:stretch>
        </p:blipFill>
        <p:spPr bwMode="auto">
          <a:xfrm>
            <a:off x="5435600" y="1557338"/>
            <a:ext cx="280828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Immagine 7" descr="CIMG1263.JPG"/>
          <p:cNvPicPr>
            <a:picLocks noChangeAspect="1"/>
          </p:cNvPicPr>
          <p:nvPr/>
        </p:nvPicPr>
        <p:blipFill>
          <a:blip r:embed="rId5" cstate="print"/>
          <a:srcRect t="14563" b="9837"/>
          <a:stretch>
            <a:fillRect/>
          </a:stretch>
        </p:blipFill>
        <p:spPr bwMode="auto">
          <a:xfrm>
            <a:off x="6516688" y="3500438"/>
            <a:ext cx="2413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Immagine 8" descr="CIMG1262.JPG"/>
          <p:cNvPicPr>
            <a:picLocks noChangeAspect="1"/>
          </p:cNvPicPr>
          <p:nvPr/>
        </p:nvPicPr>
        <p:blipFill>
          <a:blip r:embed="rId6" cstate="print"/>
          <a:srcRect t="16553" b="8957"/>
          <a:stretch>
            <a:fillRect/>
          </a:stretch>
        </p:blipFill>
        <p:spPr bwMode="auto">
          <a:xfrm>
            <a:off x="6156325" y="5084763"/>
            <a:ext cx="25781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Immagine 9" descr="20161227_112738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3860800"/>
            <a:ext cx="16843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Immagine 10" descr="20161227_11283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429000"/>
            <a:ext cx="19431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asellaDiTesto 1"/>
          <p:cNvSpPr txBox="1">
            <a:spLocks noChangeArrowheads="1"/>
          </p:cNvSpPr>
          <p:nvPr/>
        </p:nvSpPr>
        <p:spPr bwMode="auto">
          <a:xfrm>
            <a:off x="395288" y="260350"/>
            <a:ext cx="8640762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CONTINUITA’  SCUOLA  INFANZIA</a:t>
            </a:r>
          </a:p>
          <a:p>
            <a:endParaRPr lang="it-IT" sz="1600">
              <a:cs typeface="Arial" charset="0"/>
            </a:endParaRPr>
          </a:p>
          <a:p>
            <a:r>
              <a:rPr lang="it-IT" sz="1600">
                <a:cs typeface="Arial" charset="0"/>
              </a:rPr>
              <a:t>Spettacolo di Natale con coreografie e canti, nel parco di Villa Rizzi, accompagnati dal suono della fisarmonica.</a:t>
            </a:r>
          </a:p>
          <a:p>
            <a:r>
              <a:rPr lang="it-IT" sz="1600">
                <a:cs typeface="Arial" charset="0"/>
              </a:rPr>
              <a:t>Temi trattati l’accoglienza, l’ integrazione, la pace e tante altre “belle parole” che soprattutto in questo periodo assumono un significato particolare</a:t>
            </a:r>
          </a:p>
        </p:txBody>
      </p:sp>
      <p:pic>
        <p:nvPicPr>
          <p:cNvPr id="37890" name="Immagine 2" descr="cellulare varie2016 474.jpg"/>
          <p:cNvPicPr>
            <a:picLocks noChangeAspect="1"/>
          </p:cNvPicPr>
          <p:nvPr/>
        </p:nvPicPr>
        <p:blipFill>
          <a:blip r:embed="rId2" cstate="print"/>
          <a:srcRect t="32150" b="5901"/>
          <a:stretch>
            <a:fillRect/>
          </a:stretch>
        </p:blipFill>
        <p:spPr bwMode="auto">
          <a:xfrm>
            <a:off x="1979613" y="2205038"/>
            <a:ext cx="2087562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Immagine 3" descr="cellulare varie2016 47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060575"/>
            <a:ext cx="151288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Immagine 4" descr="cellulare varie2016 476.jpg"/>
          <p:cNvPicPr>
            <a:picLocks noChangeAspect="1"/>
          </p:cNvPicPr>
          <p:nvPr/>
        </p:nvPicPr>
        <p:blipFill>
          <a:blip r:embed="rId4" cstate="print"/>
          <a:srcRect t="32550" b="19450"/>
          <a:stretch>
            <a:fillRect/>
          </a:stretch>
        </p:blipFill>
        <p:spPr bwMode="auto">
          <a:xfrm>
            <a:off x="6300788" y="2205038"/>
            <a:ext cx="2663825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Immagine 5" descr="cellulare varie2016 475.jpg"/>
          <p:cNvPicPr>
            <a:picLocks noChangeAspect="1"/>
          </p:cNvPicPr>
          <p:nvPr/>
        </p:nvPicPr>
        <p:blipFill>
          <a:blip r:embed="rId5" cstate="print"/>
          <a:srcRect t="24231" b="22701"/>
          <a:stretch>
            <a:fillRect/>
          </a:stretch>
        </p:blipFill>
        <p:spPr bwMode="auto">
          <a:xfrm>
            <a:off x="3059113" y="4508500"/>
            <a:ext cx="2520950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Immagine 7" descr="festa alberi 324.JPG"/>
          <p:cNvPicPr>
            <a:picLocks noChangeAspect="1"/>
          </p:cNvPicPr>
          <p:nvPr/>
        </p:nvPicPr>
        <p:blipFill>
          <a:blip r:embed="rId6" cstate="print"/>
          <a:srcRect t="6294" r="6590" b="7475"/>
          <a:stretch>
            <a:fillRect/>
          </a:stretch>
        </p:blipFill>
        <p:spPr bwMode="auto">
          <a:xfrm>
            <a:off x="6156325" y="4724400"/>
            <a:ext cx="2768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Immagine 8" descr="festa alberi 31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4868863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Immagine 9" descr="festa alberi 318.JPG"/>
          <p:cNvPicPr>
            <a:picLocks noChangeAspect="1"/>
          </p:cNvPicPr>
          <p:nvPr/>
        </p:nvPicPr>
        <p:blipFill>
          <a:blip r:embed="rId8" cstate="print"/>
          <a:srcRect r="17084"/>
          <a:stretch>
            <a:fillRect/>
          </a:stretch>
        </p:blipFill>
        <p:spPr bwMode="auto">
          <a:xfrm>
            <a:off x="4140200" y="2781300"/>
            <a:ext cx="190976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549275"/>
          </a:xfrm>
        </p:spPr>
        <p:txBody>
          <a:bodyPr/>
          <a:lstStyle/>
          <a:p>
            <a:r>
              <a:rPr lang="it-IT" sz="2400" b="1" smtClean="0">
                <a:latin typeface="Arial" charset="0"/>
                <a:cs typeface="Arial" charset="0"/>
              </a:rPr>
              <a:t>CONTINUITA’  SCUOLA  SECONDARIA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1512888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I ragazzi di quinta sono andati per ben quattro volte alla  scuola secondaria Manzoni effettuando attività diverse: orienteering per conoscere i vari spazi, laboratorio matematico (problemi logica) e scientifico (microscopia vegetale), giornata delle lingue e giornata dello sport.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Una buona occasione per conoscere un po’ l’ambiente che li ospiterà per i prossimi tre anni e di incontrare altri ragazzi che diventeranno i loro futuri compagni.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5" name="Immagine 11" descr="cellulare varie2016 401.jpg"/>
          <p:cNvPicPr>
            <a:picLocks noChangeAspect="1"/>
          </p:cNvPicPr>
          <p:nvPr/>
        </p:nvPicPr>
        <p:blipFill>
          <a:blip r:embed="rId2" cstate="print"/>
          <a:srcRect t="18182"/>
          <a:stretch>
            <a:fillRect/>
          </a:stretch>
        </p:blipFill>
        <p:spPr bwMode="auto">
          <a:xfrm>
            <a:off x="4932363" y="2420938"/>
            <a:ext cx="16891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Immagine 12" descr="cellulare varie2016 403.jpg"/>
          <p:cNvPicPr>
            <a:picLocks noChangeAspect="1"/>
          </p:cNvPicPr>
          <p:nvPr/>
        </p:nvPicPr>
        <p:blipFill>
          <a:blip r:embed="rId3" cstate="print"/>
          <a:srcRect t="17143"/>
          <a:stretch>
            <a:fillRect/>
          </a:stretch>
        </p:blipFill>
        <p:spPr bwMode="auto">
          <a:xfrm>
            <a:off x="2555875" y="2997200"/>
            <a:ext cx="201612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Immagine 13" descr="cellulare varie2016 39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565400"/>
            <a:ext cx="1871663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Immagine 14" descr="cellulare varie2016 405.jpg"/>
          <p:cNvPicPr>
            <a:picLocks noChangeAspect="1"/>
          </p:cNvPicPr>
          <p:nvPr/>
        </p:nvPicPr>
        <p:blipFill>
          <a:blip r:embed="rId5" cstate="print"/>
          <a:srcRect t="12962" b="29630"/>
          <a:stretch>
            <a:fillRect/>
          </a:stretch>
        </p:blipFill>
        <p:spPr bwMode="auto">
          <a:xfrm>
            <a:off x="6156325" y="4868863"/>
            <a:ext cx="1944688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Immagine 15" descr="cellulare varie2016 406.jpg"/>
          <p:cNvPicPr>
            <a:picLocks noChangeAspect="1"/>
          </p:cNvPicPr>
          <p:nvPr/>
        </p:nvPicPr>
        <p:blipFill>
          <a:blip r:embed="rId6" cstate="print"/>
          <a:srcRect b="20166"/>
          <a:stretch>
            <a:fillRect/>
          </a:stretch>
        </p:blipFill>
        <p:spPr bwMode="auto">
          <a:xfrm>
            <a:off x="7308850" y="2349500"/>
            <a:ext cx="17319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asellaDiTesto 1"/>
          <p:cNvSpPr txBox="1">
            <a:spLocks noChangeArrowheads="1"/>
          </p:cNvSpPr>
          <p:nvPr/>
        </p:nvSpPr>
        <p:spPr bwMode="auto">
          <a:xfrm>
            <a:off x="323850" y="404813"/>
            <a:ext cx="84963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Giocosport   classe  quinta:  IL  GIOCO  DEGLI  SCACCHI</a:t>
            </a:r>
          </a:p>
          <a:p>
            <a:endParaRPr lang="it-IT" sz="2000" b="1">
              <a:cs typeface="Arial" charset="0"/>
            </a:endParaRPr>
          </a:p>
          <a:p>
            <a:r>
              <a:rPr lang="it-IT" sz="1600">
                <a:cs typeface="Arial" charset="0"/>
              </a:rPr>
              <a:t>I ragazzi hanno apprezzato molto questa disciplina che stimola in particolare l’attenzione,</a:t>
            </a:r>
          </a:p>
          <a:p>
            <a:r>
              <a:rPr lang="it-IT" sz="1600">
                <a:cs typeface="Arial" charset="0"/>
              </a:rPr>
              <a:t>la riflessione, la memorizzazione e l’autocontrollo.</a:t>
            </a:r>
          </a:p>
          <a:p>
            <a:r>
              <a:rPr lang="it-IT" sz="1600">
                <a:cs typeface="Arial" charset="0"/>
              </a:rPr>
              <a:t>A marzo la classe ha avuto il piacere di partecipare ai Giochi Sportivi Studenteschi proprio nella disciplina degli scacchi.</a:t>
            </a:r>
          </a:p>
        </p:txBody>
      </p:sp>
      <p:pic>
        <p:nvPicPr>
          <p:cNvPr id="39938" name="Immagine 2" descr="scacchi1.jpg"/>
          <p:cNvPicPr>
            <a:picLocks noChangeAspect="1"/>
          </p:cNvPicPr>
          <p:nvPr/>
        </p:nvPicPr>
        <p:blipFill>
          <a:blip r:embed="rId2" cstate="print"/>
          <a:srcRect t="8003"/>
          <a:stretch>
            <a:fillRect/>
          </a:stretch>
        </p:blipFill>
        <p:spPr bwMode="auto">
          <a:xfrm>
            <a:off x="179388" y="2492375"/>
            <a:ext cx="1512887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Immagine 3" descr="scacchi5.jpg"/>
          <p:cNvPicPr>
            <a:picLocks noChangeAspect="1"/>
          </p:cNvPicPr>
          <p:nvPr/>
        </p:nvPicPr>
        <p:blipFill>
          <a:blip r:embed="rId3" cstate="print"/>
          <a:srcRect t="25677"/>
          <a:stretch>
            <a:fillRect/>
          </a:stretch>
        </p:blipFill>
        <p:spPr bwMode="auto">
          <a:xfrm>
            <a:off x="2195513" y="2420938"/>
            <a:ext cx="17287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Immagine 4" descr="scacchi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5013325"/>
            <a:ext cx="280828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Immagine 5" descr="scachi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5013325"/>
            <a:ext cx="2735263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Immagine 6" descr="scacchi.jpg"/>
          <p:cNvPicPr>
            <a:picLocks noChangeAspect="1"/>
          </p:cNvPicPr>
          <p:nvPr/>
        </p:nvPicPr>
        <p:blipFill>
          <a:blip r:embed="rId6" cstate="print"/>
          <a:srcRect t="39899"/>
          <a:stretch>
            <a:fillRect/>
          </a:stretch>
        </p:blipFill>
        <p:spPr bwMode="auto">
          <a:xfrm>
            <a:off x="4500563" y="2636838"/>
            <a:ext cx="44640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asellaDiTesto 1"/>
          <p:cNvSpPr txBox="1">
            <a:spLocks noChangeArrowheads="1"/>
          </p:cNvSpPr>
          <p:nvPr/>
        </p:nvSpPr>
        <p:spPr bwMode="auto">
          <a:xfrm>
            <a:off x="611188" y="260350"/>
            <a:ext cx="80645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VISITA  DEL  SINDACO  -  19 maggio 2017</a:t>
            </a:r>
          </a:p>
          <a:p>
            <a:endParaRPr lang="it-IT" sz="2000">
              <a:cs typeface="Arial" charset="0"/>
            </a:endParaRPr>
          </a:p>
          <a:p>
            <a:r>
              <a:rPr lang="it-IT" sz="1600">
                <a:cs typeface="Arial" charset="0"/>
              </a:rPr>
              <a:t>Una bella occasione per conoscere il “primo cittadino”, per porre delle domande sul suo impegnativo lavoro e per fare qualche richiesta per migliorare alcuni aspetti del paese di Sardagna</a:t>
            </a:r>
          </a:p>
        </p:txBody>
      </p:sp>
      <p:pic>
        <p:nvPicPr>
          <p:cNvPr id="40962" name="Immagine 2" descr="sind 0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0605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Immagine 3" descr="sind 0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437063"/>
            <a:ext cx="24955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Immagine 4" descr="sind 039.JPG"/>
          <p:cNvPicPr>
            <a:picLocks noChangeAspect="1"/>
          </p:cNvPicPr>
          <p:nvPr/>
        </p:nvPicPr>
        <p:blipFill>
          <a:blip r:embed="rId4" cstate="print"/>
          <a:srcRect r="25641"/>
          <a:stretch>
            <a:fillRect/>
          </a:stretch>
        </p:blipFill>
        <p:spPr bwMode="auto">
          <a:xfrm>
            <a:off x="2843213" y="4149725"/>
            <a:ext cx="2376487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Immagine 5" descr="sind 03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0" y="1989138"/>
            <a:ext cx="33607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Immagine 7" descr="festa alberi 321.JPG"/>
          <p:cNvPicPr>
            <a:picLocks noChangeAspect="1"/>
          </p:cNvPicPr>
          <p:nvPr/>
        </p:nvPicPr>
        <p:blipFill>
          <a:blip r:embed="rId6" cstate="print"/>
          <a:srcRect l="3932" t="10925" r="3932" b="6294"/>
          <a:stretch>
            <a:fillRect/>
          </a:stretch>
        </p:blipFill>
        <p:spPr bwMode="auto">
          <a:xfrm>
            <a:off x="107950" y="2060575"/>
            <a:ext cx="25638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Immagine 8" descr="sind 008.JPG"/>
          <p:cNvPicPr>
            <a:picLocks noChangeAspect="1"/>
          </p:cNvPicPr>
          <p:nvPr/>
        </p:nvPicPr>
        <p:blipFill>
          <a:blip r:embed="rId7" cstate="print"/>
          <a:srcRect l="5316" t="11018" r="10521" b="26375"/>
          <a:stretch>
            <a:fillRect/>
          </a:stretch>
        </p:blipFill>
        <p:spPr bwMode="auto">
          <a:xfrm>
            <a:off x="5724525" y="4941888"/>
            <a:ext cx="30956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asellaDiTesto 1"/>
          <p:cNvSpPr txBox="1">
            <a:spLocks noChangeArrowheads="1"/>
          </p:cNvSpPr>
          <p:nvPr/>
        </p:nvSpPr>
        <p:spPr bwMode="auto">
          <a:xfrm>
            <a:off x="179388" y="188913"/>
            <a:ext cx="3384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Un piccolo regalo per il sindaco</a:t>
            </a:r>
          </a:p>
        </p:txBody>
      </p:sp>
      <p:pic>
        <p:nvPicPr>
          <p:cNvPr id="41986" name="Immagine 2" descr="bidone.jpg"/>
          <p:cNvPicPr>
            <a:picLocks noChangeAspect="1"/>
          </p:cNvPicPr>
          <p:nvPr/>
        </p:nvPicPr>
        <p:blipFill>
          <a:blip r:embed="rId2" cstate="print"/>
          <a:srcRect b="49602"/>
          <a:stretch>
            <a:fillRect/>
          </a:stretch>
        </p:blipFill>
        <p:spPr bwMode="auto">
          <a:xfrm>
            <a:off x="3779838" y="188913"/>
            <a:ext cx="2447925" cy="180022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1987" name="Immagine 5" descr="bidone 001.jpg"/>
          <p:cNvPicPr>
            <a:picLocks noChangeAspect="1"/>
          </p:cNvPicPr>
          <p:nvPr/>
        </p:nvPicPr>
        <p:blipFill>
          <a:blip r:embed="rId3" cstate="print"/>
          <a:srcRect l="5197" r="8087" b="55251"/>
          <a:stretch>
            <a:fillRect/>
          </a:stretch>
        </p:blipFill>
        <p:spPr bwMode="auto">
          <a:xfrm>
            <a:off x="6372225" y="188913"/>
            <a:ext cx="2520950" cy="17907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1988" name="Immagine 6" descr="sind 041.JPG"/>
          <p:cNvPicPr>
            <a:picLocks noChangeAspect="1"/>
          </p:cNvPicPr>
          <p:nvPr/>
        </p:nvPicPr>
        <p:blipFill>
          <a:blip r:embed="rId4" cstate="print"/>
          <a:srcRect l="26974" r="9140"/>
          <a:stretch>
            <a:fillRect/>
          </a:stretch>
        </p:blipFill>
        <p:spPr bwMode="auto">
          <a:xfrm>
            <a:off x="1042988" y="1052513"/>
            <a:ext cx="187325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CasellaDiTesto 7"/>
          <p:cNvSpPr txBox="1">
            <a:spLocks noChangeArrowheads="1"/>
          </p:cNvSpPr>
          <p:nvPr/>
        </p:nvSpPr>
        <p:spPr bwMode="auto">
          <a:xfrm>
            <a:off x="3779838" y="2205038"/>
            <a:ext cx="46085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Inaugurazione della nuova aula ginnica </a:t>
            </a:r>
          </a:p>
          <a:p>
            <a:r>
              <a:rPr lang="it-IT">
                <a:cs typeface="Arial" charset="0"/>
              </a:rPr>
              <a:t>     alla presenza di numerose autorità</a:t>
            </a:r>
          </a:p>
        </p:txBody>
      </p:sp>
      <p:pic>
        <p:nvPicPr>
          <p:cNvPr id="41990" name="Immagine 8" descr="sind 06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9972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Immagine 9" descr="sind 06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688" y="3213100"/>
            <a:ext cx="2303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CasellaDiTesto 12"/>
          <p:cNvSpPr txBox="1">
            <a:spLocks noChangeArrowheads="1"/>
          </p:cNvSpPr>
          <p:nvPr/>
        </p:nvSpPr>
        <p:spPr bwMode="auto">
          <a:xfrm>
            <a:off x="250825" y="3357563"/>
            <a:ext cx="2952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E … danza finale!</a:t>
            </a:r>
          </a:p>
        </p:txBody>
      </p:sp>
      <p:pic>
        <p:nvPicPr>
          <p:cNvPr id="41993" name="Immagine 13" descr="sind 07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3860800"/>
            <a:ext cx="3024187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Immagine 14" descr="sind 070.JPG"/>
          <p:cNvPicPr>
            <a:picLocks noChangeAspect="1"/>
          </p:cNvPicPr>
          <p:nvPr/>
        </p:nvPicPr>
        <p:blipFill>
          <a:blip r:embed="rId8" cstate="print"/>
          <a:srcRect l="13676" t="21651" r="8362" b="3932"/>
          <a:stretch>
            <a:fillRect/>
          </a:stretch>
        </p:blipFill>
        <p:spPr bwMode="auto">
          <a:xfrm>
            <a:off x="3059113" y="5157788"/>
            <a:ext cx="2160587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Immagine 15" descr="sind 072.JPG"/>
          <p:cNvPicPr>
            <a:picLocks noChangeAspect="1"/>
          </p:cNvPicPr>
          <p:nvPr/>
        </p:nvPicPr>
        <p:blipFill>
          <a:blip r:embed="rId9" cstate="print"/>
          <a:srcRect l="9247" t="31100"/>
          <a:stretch>
            <a:fillRect/>
          </a:stretch>
        </p:blipFill>
        <p:spPr bwMode="auto">
          <a:xfrm>
            <a:off x="5508625" y="5445125"/>
            <a:ext cx="223202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asellaDiTesto 1"/>
          <p:cNvSpPr txBox="1">
            <a:spLocks noChangeArrowheads="1"/>
          </p:cNvSpPr>
          <p:nvPr/>
        </p:nvSpPr>
        <p:spPr bwMode="auto">
          <a:xfrm>
            <a:off x="684213" y="260350"/>
            <a:ext cx="7920037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PROGETTO DI PLESSO   “MUSICANTO”</a:t>
            </a:r>
          </a:p>
          <a:p>
            <a:endParaRPr lang="it-IT" sz="2000">
              <a:cs typeface="Arial" charset="0"/>
            </a:endParaRPr>
          </a:p>
          <a:p>
            <a:r>
              <a:rPr lang="it-IT" sz="1600">
                <a:cs typeface="Arial" charset="0"/>
              </a:rPr>
              <a:t>Fiabe raccontate con linguaggi musicali diversi: voce parlata e cantata, corpo come strumento musicale e movimento, uso di semplici strumenti, ma anche di oggetti sonori che normalmente vengono utilizzati per tutt’altro uso.</a:t>
            </a:r>
          </a:p>
        </p:txBody>
      </p:sp>
      <p:pic>
        <p:nvPicPr>
          <p:cNvPr id="43010" name="Immagine 4" descr="PRIMAVERA2017 0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20938"/>
            <a:ext cx="2719387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Immagine 5" descr="PRIMAVERA2017 0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437063"/>
            <a:ext cx="2735263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Immagine 6" descr="PRIMAVERA2017 046.JPG"/>
          <p:cNvPicPr>
            <a:picLocks noChangeAspect="1"/>
          </p:cNvPicPr>
          <p:nvPr/>
        </p:nvPicPr>
        <p:blipFill>
          <a:blip r:embed="rId4" cstate="print"/>
          <a:srcRect l="9247" b="8656"/>
          <a:stretch>
            <a:fillRect/>
          </a:stretch>
        </p:blipFill>
        <p:spPr bwMode="auto">
          <a:xfrm>
            <a:off x="323850" y="4652963"/>
            <a:ext cx="26701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Immagine 7" descr="PRIMAVERA2017 03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4652963"/>
            <a:ext cx="25923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Immagine 8" descr="PRIMAVERA2017 05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1989138"/>
            <a:ext cx="27844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Immagine 9" descr="musica e comune 0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2060575"/>
            <a:ext cx="2624137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CasellaDiTesto 10"/>
          <p:cNvSpPr txBox="1">
            <a:spLocks noChangeArrowheads="1"/>
          </p:cNvSpPr>
          <p:nvPr/>
        </p:nvSpPr>
        <p:spPr bwMode="auto">
          <a:xfrm>
            <a:off x="250825" y="1916113"/>
            <a:ext cx="2736850" cy="40005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  </a:t>
            </a:r>
            <a:r>
              <a:rPr lang="it-IT" sz="2000">
                <a:cs typeface="Arial" charset="0"/>
              </a:rPr>
              <a:t>LEZIONI A SCUOLA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asellaDiTesto 1"/>
          <p:cNvSpPr txBox="1">
            <a:spLocks noChangeArrowheads="1"/>
          </p:cNvSpPr>
          <p:nvPr/>
        </p:nvSpPr>
        <p:spPr bwMode="auto">
          <a:xfrm>
            <a:off x="468313" y="476250"/>
            <a:ext cx="3455987" cy="40005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cs typeface="Arial" charset="0"/>
              </a:rPr>
              <a:t>SPETTACOLO  IN TEATRO</a:t>
            </a:r>
          </a:p>
        </p:txBody>
      </p:sp>
      <p:pic>
        <p:nvPicPr>
          <p:cNvPr id="44034" name="Immagine 4" descr="festa alberi 0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2913063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Immagine 6" descr="festa alberi 043.JPG"/>
          <p:cNvPicPr>
            <a:picLocks noChangeAspect="1"/>
          </p:cNvPicPr>
          <p:nvPr/>
        </p:nvPicPr>
        <p:blipFill>
          <a:blip r:embed="rId3" cstate="print"/>
          <a:srcRect r="3932" b="14563"/>
          <a:stretch>
            <a:fillRect/>
          </a:stretch>
        </p:blipFill>
        <p:spPr bwMode="auto">
          <a:xfrm>
            <a:off x="3419475" y="1125538"/>
            <a:ext cx="291465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Immagine 7" descr="festa alberi 051.JPG"/>
          <p:cNvPicPr>
            <a:picLocks noChangeAspect="1"/>
          </p:cNvPicPr>
          <p:nvPr/>
        </p:nvPicPr>
        <p:blipFill>
          <a:blip r:embed="rId4" cstate="print"/>
          <a:srcRect l="15450" r="7475" b="6294"/>
          <a:stretch>
            <a:fillRect/>
          </a:stretch>
        </p:blipFill>
        <p:spPr bwMode="auto">
          <a:xfrm>
            <a:off x="6516688" y="333375"/>
            <a:ext cx="25273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Immagine 8" descr="festa alberi 023.JPG"/>
          <p:cNvPicPr>
            <a:picLocks noChangeAspect="1"/>
          </p:cNvPicPr>
          <p:nvPr/>
        </p:nvPicPr>
        <p:blipFill>
          <a:blip r:embed="rId5" cstate="print"/>
          <a:srcRect t="1569" r="14563" b="13382"/>
          <a:stretch>
            <a:fillRect/>
          </a:stretch>
        </p:blipFill>
        <p:spPr bwMode="auto">
          <a:xfrm>
            <a:off x="6372225" y="3357563"/>
            <a:ext cx="26241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Immagine 9" descr="festa alberi 090.JPG"/>
          <p:cNvPicPr>
            <a:picLocks noChangeAspect="1"/>
          </p:cNvPicPr>
          <p:nvPr/>
        </p:nvPicPr>
        <p:blipFill>
          <a:blip r:embed="rId6" cstate="print"/>
          <a:srcRect t="8656" r="11905" b="8656"/>
          <a:stretch>
            <a:fillRect/>
          </a:stretch>
        </p:blipFill>
        <p:spPr bwMode="auto">
          <a:xfrm>
            <a:off x="3203575" y="4005263"/>
            <a:ext cx="2881313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Immagine 10" descr="festa alberi 086.JPG"/>
          <p:cNvPicPr>
            <a:picLocks noChangeAspect="1"/>
          </p:cNvPicPr>
          <p:nvPr/>
        </p:nvPicPr>
        <p:blipFill>
          <a:blip r:embed="rId7" cstate="print"/>
          <a:srcRect t="5113" b="16925"/>
          <a:stretch>
            <a:fillRect/>
          </a:stretch>
        </p:blipFill>
        <p:spPr bwMode="auto">
          <a:xfrm>
            <a:off x="179388" y="4868863"/>
            <a:ext cx="2840037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CasellaDiTesto 13"/>
          <p:cNvSpPr txBox="1">
            <a:spLocks noChangeArrowheads="1"/>
          </p:cNvSpPr>
          <p:nvPr/>
        </p:nvSpPr>
        <p:spPr bwMode="auto">
          <a:xfrm>
            <a:off x="250825" y="3789363"/>
            <a:ext cx="26654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>
                <a:cs typeface="Arial" charset="0"/>
              </a:rPr>
              <a:t>E poi … tutti insieme a ballare in cortile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2" descr="festa alberi 1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Immagine 3" descr="festa alberi 15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33375"/>
            <a:ext cx="2911475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Immagine 4" descr="festa alberi 171.JPG"/>
          <p:cNvPicPr>
            <a:picLocks noChangeAspect="1"/>
          </p:cNvPicPr>
          <p:nvPr/>
        </p:nvPicPr>
        <p:blipFill>
          <a:blip r:embed="rId4" cstate="print"/>
          <a:srcRect l="29254"/>
          <a:stretch>
            <a:fillRect/>
          </a:stretch>
        </p:blipFill>
        <p:spPr bwMode="auto">
          <a:xfrm>
            <a:off x="6588125" y="188913"/>
            <a:ext cx="22637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Immagine 5" descr="festa alberi 1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2852738"/>
            <a:ext cx="2624138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Immagine 6" descr="festa alberi 19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2565400"/>
            <a:ext cx="273685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707904" y="2780929"/>
            <a:ext cx="2160240" cy="1384995"/>
          </a:xfrm>
          <a:prstGeom prst="rect">
            <a:avLst/>
          </a:prstGeom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Arial" pitchFamily="34" charset="0"/>
                <a:cs typeface="Arial" pitchFamily="34" charset="0"/>
              </a:rPr>
              <a:t>Tutti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Arial" pitchFamily="34" charset="0"/>
                <a:cs typeface="Arial" pitchFamily="34" charset="0"/>
              </a:rPr>
              <a:t>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latin typeface="Arial" pitchFamily="34" charset="0"/>
                <a:cs typeface="Arial" pitchFamily="34" charset="0"/>
              </a:rPr>
              <a:t>lavoro !</a:t>
            </a:r>
          </a:p>
        </p:txBody>
      </p:sp>
      <p:pic>
        <p:nvPicPr>
          <p:cNvPr id="16393" name="Immagine 8" descr="festa alberi 196.JPG"/>
          <p:cNvPicPr>
            <a:picLocks noChangeAspect="1"/>
          </p:cNvPicPr>
          <p:nvPr/>
        </p:nvPicPr>
        <p:blipFill>
          <a:blip r:embed="rId7" cstate="print"/>
          <a:srcRect l="18030" r="17340"/>
          <a:stretch>
            <a:fillRect/>
          </a:stretch>
        </p:blipFill>
        <p:spPr bwMode="auto">
          <a:xfrm>
            <a:off x="3924300" y="4581525"/>
            <a:ext cx="17986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Immagine 9" descr="festa alberi 170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4797425"/>
            <a:ext cx="2447925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Immagine 10" descr="festa alberi 19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888" y="5013325"/>
            <a:ext cx="23749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asellaDiTesto 1"/>
          <p:cNvSpPr txBox="1">
            <a:spLocks noChangeArrowheads="1"/>
          </p:cNvSpPr>
          <p:nvPr/>
        </p:nvSpPr>
        <p:spPr bwMode="auto">
          <a:xfrm>
            <a:off x="611188" y="404813"/>
            <a:ext cx="49688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IL  BIBLIOBUS  IN  CORTILE</a:t>
            </a:r>
          </a:p>
          <a:p>
            <a:endParaRPr lang="it-IT" sz="1600">
              <a:cs typeface="Arial" charset="0"/>
            </a:endParaRPr>
          </a:p>
          <a:p>
            <a:r>
              <a:rPr lang="it-IT">
                <a:cs typeface="Arial" charset="0"/>
              </a:rPr>
              <a:t>        Ascolto di piacevoli e coinvolgenti letture</a:t>
            </a:r>
          </a:p>
        </p:txBody>
      </p:sp>
      <p:pic>
        <p:nvPicPr>
          <p:cNvPr id="45058" name="Immagine 4" descr="PRIMAVERA2017 0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280828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Immagine 5" descr="PRIMAVERA2017 06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557338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CasellaDiTesto 7"/>
          <p:cNvSpPr txBox="1">
            <a:spLocks noChangeArrowheads="1"/>
          </p:cNvSpPr>
          <p:nvPr/>
        </p:nvSpPr>
        <p:spPr bwMode="auto">
          <a:xfrm>
            <a:off x="179388" y="3860800"/>
            <a:ext cx="2736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Visita del bibliobus, scelta di un libro in prestito…</a:t>
            </a:r>
          </a:p>
        </p:txBody>
      </p:sp>
      <p:pic>
        <p:nvPicPr>
          <p:cNvPr id="45061" name="Immagine 8" descr="PRIMAVERA2017 07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868863"/>
            <a:ext cx="24971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Immagine 10" descr="PRIMAVERA2017 07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4076700"/>
            <a:ext cx="272097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CasellaDiTesto 12"/>
          <p:cNvSpPr txBox="1">
            <a:spLocks noChangeArrowheads="1"/>
          </p:cNvSpPr>
          <p:nvPr/>
        </p:nvSpPr>
        <p:spPr bwMode="auto">
          <a:xfrm>
            <a:off x="6588125" y="2420938"/>
            <a:ext cx="1944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cs typeface="Arial" charset="0"/>
              </a:rPr>
              <a:t> ... e tanta voglia di leggerlo subito</a:t>
            </a:r>
          </a:p>
        </p:txBody>
      </p:sp>
      <p:pic>
        <p:nvPicPr>
          <p:cNvPr id="45064" name="Immagine 13" descr="PRIMAVERA2017 066.JPG"/>
          <p:cNvPicPr>
            <a:picLocks noChangeAspect="1"/>
          </p:cNvPicPr>
          <p:nvPr/>
        </p:nvPicPr>
        <p:blipFill>
          <a:blip r:embed="rId6" cstate="print"/>
          <a:srcRect l="20764" r="28738"/>
          <a:stretch>
            <a:fillRect/>
          </a:stretch>
        </p:blipFill>
        <p:spPr bwMode="auto">
          <a:xfrm>
            <a:off x="6156325" y="3284538"/>
            <a:ext cx="1223963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Immagine 14" descr="PRIMAVERA2017 067.JPG"/>
          <p:cNvPicPr>
            <a:picLocks noChangeAspect="1"/>
          </p:cNvPicPr>
          <p:nvPr/>
        </p:nvPicPr>
        <p:blipFill>
          <a:blip r:embed="rId7" cstate="print"/>
          <a:srcRect l="25194" t="13382" b="7475"/>
          <a:stretch>
            <a:fillRect/>
          </a:stretch>
        </p:blipFill>
        <p:spPr bwMode="auto">
          <a:xfrm>
            <a:off x="6588125" y="5229225"/>
            <a:ext cx="1944688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Immagine 15" descr="PRIMAVERA2017 065.JPG"/>
          <p:cNvPicPr>
            <a:picLocks noChangeAspect="1"/>
          </p:cNvPicPr>
          <p:nvPr/>
        </p:nvPicPr>
        <p:blipFill>
          <a:blip r:embed="rId8" cstate="print"/>
          <a:srcRect l="34940" t="9837" r="13676"/>
          <a:stretch>
            <a:fillRect/>
          </a:stretch>
        </p:blipFill>
        <p:spPr bwMode="auto">
          <a:xfrm>
            <a:off x="7596188" y="3141663"/>
            <a:ext cx="13684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Immagine 16" descr="cell. per scuola 325.jpg"/>
          <p:cNvPicPr>
            <a:picLocks noChangeAspect="1"/>
          </p:cNvPicPr>
          <p:nvPr/>
        </p:nvPicPr>
        <p:blipFill>
          <a:blip r:embed="rId9" cstate="print"/>
          <a:srcRect l="30313" t="50233" r="36613" b="13834"/>
          <a:stretch>
            <a:fillRect/>
          </a:stretch>
        </p:blipFill>
        <p:spPr bwMode="auto">
          <a:xfrm>
            <a:off x="6300788" y="404813"/>
            <a:ext cx="2709862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asellaDiTesto 1"/>
          <p:cNvSpPr txBox="1">
            <a:spLocks noChangeArrowheads="1"/>
          </p:cNvSpPr>
          <p:nvPr/>
        </p:nvSpPr>
        <p:spPr bwMode="auto">
          <a:xfrm>
            <a:off x="611560" y="188640"/>
            <a:ext cx="4248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cs typeface="Arial" charset="0"/>
              </a:rPr>
              <a:t> </a:t>
            </a:r>
            <a:r>
              <a:rPr lang="it-IT" sz="2400" b="1" dirty="0">
                <a:cs typeface="Arial" charset="0"/>
              </a:rPr>
              <a:t>VIAGGIO  D’ ISTRUZIONE</a:t>
            </a:r>
          </a:p>
          <a:p>
            <a:r>
              <a:rPr lang="it-IT" sz="1600" dirty="0">
                <a:cs typeface="Arial" charset="0"/>
              </a:rPr>
              <a:t>        “Vecchia  fattoria”   </a:t>
            </a:r>
            <a:r>
              <a:rPr lang="it-IT" sz="1600" dirty="0" err="1">
                <a:cs typeface="Arial" charset="0"/>
              </a:rPr>
              <a:t>Bonavicina</a:t>
            </a:r>
            <a:endParaRPr lang="it-IT" sz="1600" dirty="0">
              <a:cs typeface="Arial" charset="0"/>
            </a:endParaRPr>
          </a:p>
        </p:txBody>
      </p:sp>
      <p:sp>
        <p:nvSpPr>
          <p:cNvPr id="46082" name="CasellaDiTesto 2"/>
          <p:cNvSpPr txBox="1">
            <a:spLocks noChangeArrowheads="1"/>
          </p:cNvSpPr>
          <p:nvPr/>
        </p:nvSpPr>
        <p:spPr bwMode="auto">
          <a:xfrm>
            <a:off x="395288" y="1341438"/>
            <a:ext cx="590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46084" name="CasellaDiTesto 4"/>
          <p:cNvSpPr txBox="1">
            <a:spLocks noChangeArrowheads="1"/>
          </p:cNvSpPr>
          <p:nvPr/>
        </p:nvSpPr>
        <p:spPr bwMode="auto">
          <a:xfrm>
            <a:off x="251520" y="1124744"/>
            <a:ext cx="4824536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dirty="0">
                <a:cs typeface="Arial" charset="0"/>
              </a:rPr>
              <a:t>Laboratorio:   </a:t>
            </a:r>
            <a:r>
              <a:rPr lang="it-IT" dirty="0">
                <a:cs typeface="Arial" charset="0"/>
              </a:rPr>
              <a:t>“IMPARIAMO A MANGIARE”</a:t>
            </a:r>
          </a:p>
          <a:p>
            <a:r>
              <a:rPr lang="it-IT" sz="1600" dirty="0">
                <a:cs typeface="Arial" charset="0"/>
              </a:rPr>
              <a:t>Provenienza degli alimenti che arrivano sulle nostre tavole</a:t>
            </a:r>
          </a:p>
          <a:p>
            <a:r>
              <a:rPr lang="it-IT" sz="1600" dirty="0">
                <a:cs typeface="Arial" charset="0"/>
              </a:rPr>
              <a:t>con preparazione di frittata, pane e ricotta.</a:t>
            </a:r>
          </a:p>
          <a:p>
            <a:endParaRPr lang="it-IT" sz="1600" dirty="0">
              <a:cs typeface="Arial" charset="0"/>
            </a:endParaRPr>
          </a:p>
          <a:p>
            <a:r>
              <a:rPr lang="it-IT" sz="1600" dirty="0">
                <a:cs typeface="Arial" charset="0"/>
              </a:rPr>
              <a:t>E, per finire in bellezza, giro in campagna: </a:t>
            </a:r>
          </a:p>
          <a:p>
            <a:endParaRPr lang="it-IT" sz="1600" i="1" dirty="0">
              <a:cs typeface="Arial" charset="0"/>
            </a:endParaRPr>
          </a:p>
          <a:p>
            <a:r>
              <a:rPr lang="it-IT" i="1" dirty="0">
                <a:cs typeface="Arial" charset="0"/>
              </a:rPr>
              <a:t>prima su un sobbalzante </a:t>
            </a:r>
            <a:r>
              <a:rPr lang="it-IT" i="1" dirty="0" err="1" smtClean="0">
                <a:cs typeface="Arial" charset="0"/>
              </a:rPr>
              <a:t>trattore…</a:t>
            </a:r>
            <a:r>
              <a:rPr lang="it-IT" i="1" dirty="0" smtClean="0">
                <a:cs typeface="Arial" charset="0"/>
              </a:rPr>
              <a:t>      </a:t>
            </a:r>
            <a:endParaRPr lang="it-IT" i="1" dirty="0">
              <a:cs typeface="Arial" charset="0"/>
            </a:endParaRPr>
          </a:p>
          <a:p>
            <a:endParaRPr lang="it-IT" sz="1600" i="1" dirty="0">
              <a:cs typeface="Arial" charset="0"/>
            </a:endParaRPr>
          </a:p>
        </p:txBody>
      </p:sp>
      <p:pic>
        <p:nvPicPr>
          <p:cNvPr id="46085" name="Immagine 7" descr="gita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437112"/>
            <a:ext cx="1398693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Immagine 8" descr="gita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5"/>
            <a:ext cx="161385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CasellaDiTesto 12"/>
          <p:cNvSpPr txBox="1">
            <a:spLocks noChangeArrowheads="1"/>
          </p:cNvSpPr>
          <p:nvPr/>
        </p:nvSpPr>
        <p:spPr bwMode="auto">
          <a:xfrm>
            <a:off x="5148065" y="3861048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i="1" dirty="0" smtClean="0">
                <a:cs typeface="Arial" charset="0"/>
              </a:rPr>
              <a:t>… e </a:t>
            </a:r>
            <a:r>
              <a:rPr lang="it-IT" i="1" dirty="0">
                <a:cs typeface="Arial" charset="0"/>
              </a:rPr>
              <a:t>poi a cavallo</a:t>
            </a:r>
          </a:p>
        </p:txBody>
      </p:sp>
      <p:pic>
        <p:nvPicPr>
          <p:cNvPr id="46089" name="Immagine 13" descr="gita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797152"/>
            <a:ext cx="1296144" cy="173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Immagine 14" descr="gita8.jpg"/>
          <p:cNvPicPr>
            <a:picLocks noChangeAspect="1"/>
          </p:cNvPicPr>
          <p:nvPr/>
        </p:nvPicPr>
        <p:blipFill>
          <a:blip r:embed="rId5" cstate="print"/>
          <a:srcRect b="12259"/>
          <a:stretch>
            <a:fillRect/>
          </a:stretch>
        </p:blipFill>
        <p:spPr bwMode="auto">
          <a:xfrm>
            <a:off x="7308304" y="2276872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gita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980728"/>
            <a:ext cx="1728192" cy="2313548"/>
          </a:xfrm>
          <a:prstGeom prst="rect">
            <a:avLst/>
          </a:prstGeom>
        </p:spPr>
      </p:pic>
      <p:pic>
        <p:nvPicPr>
          <p:cNvPr id="13" name="Immagine 12" descr="gita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3645024"/>
            <a:ext cx="1368152" cy="1831558"/>
          </a:xfrm>
          <a:prstGeom prst="rect">
            <a:avLst/>
          </a:prstGeom>
        </p:spPr>
      </p:pic>
      <p:pic>
        <p:nvPicPr>
          <p:cNvPr id="15" name="Immagine 14" descr="gita 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188640"/>
            <a:ext cx="1368152" cy="1831559"/>
          </a:xfrm>
          <a:prstGeom prst="rect">
            <a:avLst/>
          </a:prstGeom>
        </p:spPr>
      </p:pic>
      <p:pic>
        <p:nvPicPr>
          <p:cNvPr id="17" name="Immagine 16" descr="gita1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5976" y="4653136"/>
            <a:ext cx="1368152" cy="1831559"/>
          </a:xfrm>
          <a:prstGeom prst="rect">
            <a:avLst/>
          </a:prstGeom>
        </p:spPr>
      </p:pic>
      <p:pic>
        <p:nvPicPr>
          <p:cNvPr id="46087" name="Immagine 9" descr="gita2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672" y="5157192"/>
            <a:ext cx="2016224" cy="151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10" descr="festa alberi 311.JPG"/>
          <p:cNvPicPr>
            <a:picLocks noChangeAspect="1"/>
          </p:cNvPicPr>
          <p:nvPr/>
        </p:nvPicPr>
        <p:blipFill>
          <a:blip r:embed="rId2" cstate="print"/>
          <a:srcRect l="2161" r="5704" b="5113"/>
          <a:stretch>
            <a:fillRect/>
          </a:stretch>
        </p:blipFill>
        <p:spPr bwMode="auto">
          <a:xfrm>
            <a:off x="7235825" y="5373688"/>
            <a:ext cx="1728788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CasellaDiTesto 1"/>
          <p:cNvSpPr txBox="1">
            <a:spLocks noChangeArrowheads="1"/>
          </p:cNvSpPr>
          <p:nvPr/>
        </p:nvSpPr>
        <p:spPr bwMode="auto">
          <a:xfrm>
            <a:off x="250825" y="404813"/>
            <a:ext cx="62658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Laboratorio: </a:t>
            </a:r>
          </a:p>
          <a:p>
            <a:r>
              <a:rPr lang="it-IT">
                <a:cs typeface="Arial" charset="0"/>
              </a:rPr>
              <a:t>“C’ERA UNA VOLTA .. I MESTIERI DEI NOSTRI NONNI”</a:t>
            </a:r>
          </a:p>
          <a:p>
            <a:r>
              <a:rPr lang="it-IT">
                <a:latin typeface="Calibri" pitchFamily="34" charset="0"/>
              </a:rPr>
              <a:t>Esperienze della quotidianità di una fattoria del tempo passato</a:t>
            </a:r>
          </a:p>
        </p:txBody>
      </p:sp>
      <p:pic>
        <p:nvPicPr>
          <p:cNvPr id="47107" name="Immagine 3" descr="festa alberi 25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28813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Immagine 5" descr="festa alberi 27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1412875"/>
            <a:ext cx="27844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Immagine 6" descr="festa alberi 250.JPG"/>
          <p:cNvPicPr>
            <a:picLocks noChangeAspect="1"/>
          </p:cNvPicPr>
          <p:nvPr/>
        </p:nvPicPr>
        <p:blipFill>
          <a:blip r:embed="rId5" cstate="print"/>
          <a:srcRect r="19879"/>
          <a:stretch>
            <a:fillRect/>
          </a:stretch>
        </p:blipFill>
        <p:spPr bwMode="auto">
          <a:xfrm>
            <a:off x="6804025" y="2205038"/>
            <a:ext cx="2089150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Immagine 7" descr="festa alberi 313.JPG"/>
          <p:cNvPicPr>
            <a:picLocks noChangeAspect="1"/>
          </p:cNvPicPr>
          <p:nvPr/>
        </p:nvPicPr>
        <p:blipFill>
          <a:blip r:embed="rId6" cstate="print"/>
          <a:srcRect l="20454"/>
          <a:stretch>
            <a:fillRect/>
          </a:stretch>
        </p:blipFill>
        <p:spPr bwMode="auto">
          <a:xfrm>
            <a:off x="179388" y="4005263"/>
            <a:ext cx="27495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Immagine 8" descr="festa alberi 29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4221163"/>
            <a:ext cx="249713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Immagine 9" descr="festa alberi 302.JPG"/>
          <p:cNvPicPr>
            <a:picLocks noChangeAspect="1"/>
          </p:cNvPicPr>
          <p:nvPr/>
        </p:nvPicPr>
        <p:blipFill>
          <a:blip r:embed="rId8" cstate="print"/>
          <a:srcRect l="19879" t="25194" r="15450"/>
          <a:stretch>
            <a:fillRect/>
          </a:stretch>
        </p:blipFill>
        <p:spPr bwMode="auto">
          <a:xfrm>
            <a:off x="6156325" y="4437063"/>
            <a:ext cx="14938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Immagine 11" descr="festa alberi 279.JPG"/>
          <p:cNvPicPr>
            <a:picLocks noChangeAspect="1"/>
          </p:cNvPicPr>
          <p:nvPr/>
        </p:nvPicPr>
        <p:blipFill>
          <a:blip r:embed="rId9" cstate="print"/>
          <a:srcRect l="14563" b="18108"/>
          <a:stretch>
            <a:fillRect/>
          </a:stretch>
        </p:blipFill>
        <p:spPr bwMode="auto">
          <a:xfrm>
            <a:off x="6732588" y="260350"/>
            <a:ext cx="23034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asellaDiTesto 8"/>
          <p:cNvSpPr txBox="1">
            <a:spLocks noChangeArrowheads="1"/>
          </p:cNvSpPr>
          <p:nvPr/>
        </p:nvSpPr>
        <p:spPr bwMode="auto">
          <a:xfrm>
            <a:off x="250825" y="188913"/>
            <a:ext cx="86423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>
                <a:cs typeface="Arial" charset="0"/>
              </a:rPr>
              <a:t>E ancora …rinfresco offerto dalla Circoscrizione, canti, balli e pranzo al sacco. </a:t>
            </a:r>
          </a:p>
        </p:txBody>
      </p:sp>
      <p:pic>
        <p:nvPicPr>
          <p:cNvPr id="17410" name="Immagine 11" descr="maggio2016 scuola 112.JPG"/>
          <p:cNvPicPr>
            <a:picLocks noChangeAspect="1"/>
          </p:cNvPicPr>
          <p:nvPr/>
        </p:nvPicPr>
        <p:blipFill>
          <a:blip r:embed="rId2" cstate="print"/>
          <a:srcRect r="6590"/>
          <a:stretch>
            <a:fillRect/>
          </a:stretch>
        </p:blipFill>
        <p:spPr bwMode="auto">
          <a:xfrm>
            <a:off x="4356100" y="2997200"/>
            <a:ext cx="27797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magine 12" descr="maggio2016 scuola 116.JPG"/>
          <p:cNvPicPr>
            <a:picLocks noChangeAspect="1"/>
          </p:cNvPicPr>
          <p:nvPr/>
        </p:nvPicPr>
        <p:blipFill>
          <a:blip r:embed="rId3" cstate="print"/>
          <a:srcRect l="18108" r="11905" b="11018"/>
          <a:stretch>
            <a:fillRect/>
          </a:stretch>
        </p:blipFill>
        <p:spPr bwMode="auto">
          <a:xfrm>
            <a:off x="6875463" y="4437063"/>
            <a:ext cx="216058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3851920" y="5517232"/>
            <a:ext cx="2592288" cy="1015663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atin typeface="Arial" pitchFamily="34" charset="0"/>
                <a:cs typeface="Arial" pitchFamily="34" charset="0"/>
              </a:rPr>
              <a:t>Ecco il nostro maestoso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latin typeface="Arial" pitchFamily="34" charset="0"/>
                <a:cs typeface="Arial" pitchFamily="34" charset="0"/>
              </a:rPr>
              <a:t>castagno in affido !</a:t>
            </a:r>
          </a:p>
        </p:txBody>
      </p:sp>
      <p:pic>
        <p:nvPicPr>
          <p:cNvPr id="17415" name="Immagine 16" descr="festa alberi 199.JPG"/>
          <p:cNvPicPr>
            <a:picLocks noChangeAspect="1"/>
          </p:cNvPicPr>
          <p:nvPr/>
        </p:nvPicPr>
        <p:blipFill>
          <a:blip r:embed="rId4" cstate="print"/>
          <a:srcRect l="13237"/>
          <a:stretch>
            <a:fillRect/>
          </a:stretch>
        </p:blipFill>
        <p:spPr bwMode="auto">
          <a:xfrm>
            <a:off x="250825" y="765175"/>
            <a:ext cx="2360613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Immagine 18" descr="festa alberi 21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692150"/>
            <a:ext cx="2520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Immagine 19" descr="festa alberi 22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620713"/>
            <a:ext cx="305593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Immagine 21" descr="festa alberi 22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350" y="2924175"/>
            <a:ext cx="24971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Immagine 22" descr="festa alberi 2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4868863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sellaDiTesto 2"/>
          <p:cNvSpPr txBox="1">
            <a:spLocks noChangeArrowheads="1"/>
          </p:cNvSpPr>
          <p:nvPr/>
        </p:nvSpPr>
        <p:spPr bwMode="auto">
          <a:xfrm>
            <a:off x="539750" y="260350"/>
            <a:ext cx="741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USCITA  CON  LA  S.A.T.  DI  SARDAGNA</a:t>
            </a:r>
          </a:p>
        </p:txBody>
      </p:sp>
      <p:sp>
        <p:nvSpPr>
          <p:cNvPr id="18434" name="CasellaDiTesto 3"/>
          <p:cNvSpPr txBox="1">
            <a:spLocks noChangeArrowheads="1"/>
          </p:cNvSpPr>
          <p:nvPr/>
        </p:nvSpPr>
        <p:spPr bwMode="auto">
          <a:xfrm>
            <a:off x="539750" y="1052513"/>
            <a:ext cx="8064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Lezione in classe con il geologo che spiega le varie fasi della formazione del nostro pianeta e coinvolge i bambini facendo osservare e toccare rocce e minerali</a:t>
            </a:r>
          </a:p>
        </p:txBody>
      </p:sp>
      <p:pic>
        <p:nvPicPr>
          <p:cNvPr id="18435" name="Immagine 4" descr="PRIMAVERA2017 0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44675"/>
            <a:ext cx="25511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Immagine 5" descr="PRIMAVERA2017 1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1916113"/>
            <a:ext cx="27844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magine 6" descr="PRIMAVERA2017 1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1773238"/>
            <a:ext cx="27844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Immagine 7" descr="PRIMAVERA2017 12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149725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Immagine 8" descr="PRIMAVERA2017 12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4437063"/>
            <a:ext cx="27844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Immagine 9" descr="PRIMAVERA2017 09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788" y="4365625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asellaDiTesto 1"/>
          <p:cNvSpPr txBox="1">
            <a:spLocks noChangeArrowheads="1"/>
          </p:cNvSpPr>
          <p:nvPr/>
        </p:nvSpPr>
        <p:spPr bwMode="auto">
          <a:xfrm>
            <a:off x="684213" y="476250"/>
            <a:ext cx="770413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cs typeface="Arial" charset="0"/>
              </a:rPr>
              <a:t>E poi uscita alle Viote per scoprire e conoscere rocce e minerali del territorio</a:t>
            </a:r>
          </a:p>
        </p:txBody>
      </p:sp>
      <p:pic>
        <p:nvPicPr>
          <p:cNvPr id="19458" name="Immagine 2" descr="viote 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2982913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Immagine 3" descr="viote 0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628775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Immagine 4" descr="viote 02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1052513"/>
            <a:ext cx="25923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Immagine 5" descr="viote 03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4005263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Immagine 6" descr="viote 068.JPG"/>
          <p:cNvPicPr>
            <a:picLocks noChangeAspect="1"/>
          </p:cNvPicPr>
          <p:nvPr/>
        </p:nvPicPr>
        <p:blipFill>
          <a:blip r:embed="rId6" cstate="print"/>
          <a:srcRect l="1881" r="19624"/>
          <a:stretch>
            <a:fillRect/>
          </a:stretch>
        </p:blipFill>
        <p:spPr bwMode="auto">
          <a:xfrm>
            <a:off x="3708400" y="4221163"/>
            <a:ext cx="2360613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Immagine 7" descr="viote 058.JPG"/>
          <p:cNvPicPr>
            <a:picLocks noChangeAspect="1"/>
          </p:cNvPicPr>
          <p:nvPr/>
        </p:nvPicPr>
        <p:blipFill>
          <a:blip r:embed="rId7" cstate="print"/>
          <a:srcRect l="5898" r="6808"/>
          <a:stretch>
            <a:fillRect/>
          </a:stretch>
        </p:blipFill>
        <p:spPr bwMode="auto">
          <a:xfrm>
            <a:off x="6443663" y="4005263"/>
            <a:ext cx="25209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2" descr="viote 0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33375"/>
            <a:ext cx="2911475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Immagine 4" descr="viote 081.JPG"/>
          <p:cNvPicPr>
            <a:picLocks noChangeAspect="1"/>
          </p:cNvPicPr>
          <p:nvPr/>
        </p:nvPicPr>
        <p:blipFill>
          <a:blip r:embed="rId3" cstate="print"/>
          <a:srcRect l="18993" r="3046"/>
          <a:stretch>
            <a:fillRect/>
          </a:stretch>
        </p:blipFill>
        <p:spPr bwMode="auto">
          <a:xfrm>
            <a:off x="6732588" y="620713"/>
            <a:ext cx="2170112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Immagine 5" descr="viote 07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781300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Immagine 7" descr="viote 0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3429000"/>
            <a:ext cx="3097213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Immagine 8" descr="viote 079.JPG"/>
          <p:cNvPicPr>
            <a:picLocks noChangeAspect="1"/>
          </p:cNvPicPr>
          <p:nvPr/>
        </p:nvPicPr>
        <p:blipFill>
          <a:blip r:embed="rId6" cstate="print"/>
          <a:srcRect l="27852" t="15152" r="31396"/>
          <a:stretch>
            <a:fillRect/>
          </a:stretch>
        </p:blipFill>
        <p:spPr bwMode="auto">
          <a:xfrm>
            <a:off x="5292725" y="3141663"/>
            <a:ext cx="719138" cy="112395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486" name="Immagine 11" descr="viote 087.JPG"/>
          <p:cNvPicPr>
            <a:picLocks noChangeAspect="1"/>
          </p:cNvPicPr>
          <p:nvPr/>
        </p:nvPicPr>
        <p:blipFill>
          <a:blip r:embed="rId7" cstate="print"/>
          <a:srcRect l="14563" r="4819"/>
          <a:stretch>
            <a:fillRect/>
          </a:stretch>
        </p:blipFill>
        <p:spPr bwMode="auto">
          <a:xfrm>
            <a:off x="3492500" y="4652963"/>
            <a:ext cx="22320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Immagine 3" descr="viote 08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475" y="692150"/>
            <a:ext cx="3073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Immagine 9" descr="viote 026.JPG"/>
          <p:cNvPicPr>
            <a:picLocks noChangeAspect="1"/>
          </p:cNvPicPr>
          <p:nvPr/>
        </p:nvPicPr>
        <p:blipFill>
          <a:blip r:embed="rId8" cstate="print"/>
          <a:srcRect l="12791" r="27852" b="14563"/>
          <a:stretch>
            <a:fillRect/>
          </a:stretch>
        </p:blipFill>
        <p:spPr bwMode="auto">
          <a:xfrm>
            <a:off x="3851275" y="3284538"/>
            <a:ext cx="1008063" cy="108902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489" name="Immagine 13" descr="viote 01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188" y="5445125"/>
            <a:ext cx="1687512" cy="126523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asellaDiTesto 1"/>
          <p:cNvSpPr txBox="1">
            <a:spLocks noChangeArrowheads="1"/>
          </p:cNvSpPr>
          <p:nvPr/>
        </p:nvSpPr>
        <p:spPr bwMode="auto">
          <a:xfrm>
            <a:off x="539750" y="333375"/>
            <a:ext cx="7920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USCITA  ALLE VIOTE PER LA “CIASPOLADA”</a:t>
            </a:r>
          </a:p>
        </p:txBody>
      </p:sp>
      <p:sp>
        <p:nvSpPr>
          <p:cNvPr id="21506" name="CasellaDiTesto 6"/>
          <p:cNvSpPr txBox="1">
            <a:spLocks noChangeArrowheads="1"/>
          </p:cNvSpPr>
          <p:nvPr/>
        </p:nvSpPr>
        <p:spPr bwMode="auto">
          <a:xfrm>
            <a:off x="611188" y="1125538"/>
            <a:ext cx="80645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Lezione del professor Trenti sull’equipaggiamento necessario per fare un’escursione in sicurezza </a:t>
            </a:r>
            <a:r>
              <a:rPr lang="it-IT" sz="1600">
                <a:cs typeface="Arial" charset="0"/>
              </a:rPr>
              <a:t>sulla</a:t>
            </a:r>
            <a:r>
              <a:rPr lang="it-IT">
                <a:latin typeface="Calibri" pitchFamily="34" charset="0"/>
              </a:rPr>
              <a:t> neve e sulla stazione di Meteotrentino presente alle Viote e poi…</a:t>
            </a:r>
          </a:p>
          <a:p>
            <a:r>
              <a:rPr lang="it-IT" sz="2400">
                <a:latin typeface="Calibri" pitchFamily="34" charset="0"/>
              </a:rPr>
              <a:t>pronti a ciaspolare</a:t>
            </a:r>
          </a:p>
        </p:txBody>
      </p:sp>
      <p:pic>
        <p:nvPicPr>
          <p:cNvPr id="21507" name="Immagine 3" descr="DSC00799.JPG"/>
          <p:cNvPicPr>
            <a:picLocks noChangeAspect="1"/>
          </p:cNvPicPr>
          <p:nvPr/>
        </p:nvPicPr>
        <p:blipFill>
          <a:blip r:embed="rId2" cstate="print"/>
          <a:srcRect l="15547"/>
          <a:stretch>
            <a:fillRect/>
          </a:stretch>
        </p:blipFill>
        <p:spPr bwMode="auto">
          <a:xfrm>
            <a:off x="179388" y="2276475"/>
            <a:ext cx="26638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Immagine 4" descr="DSC00816.JPG"/>
          <p:cNvPicPr>
            <a:picLocks noChangeAspect="1"/>
          </p:cNvPicPr>
          <p:nvPr/>
        </p:nvPicPr>
        <p:blipFill>
          <a:blip r:embed="rId3" cstate="print"/>
          <a:srcRect l="13724"/>
          <a:stretch>
            <a:fillRect/>
          </a:stretch>
        </p:blipFill>
        <p:spPr bwMode="auto">
          <a:xfrm>
            <a:off x="3132138" y="2420938"/>
            <a:ext cx="2716212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Immagine 7" descr="DSC00813.JPG"/>
          <p:cNvPicPr>
            <a:picLocks noChangeAspect="1"/>
          </p:cNvPicPr>
          <p:nvPr/>
        </p:nvPicPr>
        <p:blipFill>
          <a:blip r:embed="rId4" cstate="print"/>
          <a:srcRect l="7671" b="13635"/>
          <a:stretch>
            <a:fillRect/>
          </a:stretch>
        </p:blipFill>
        <p:spPr bwMode="auto">
          <a:xfrm>
            <a:off x="6156325" y="2276475"/>
            <a:ext cx="28733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Immagine 8" descr="DSC0084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4797425"/>
            <a:ext cx="2843213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magine 9" descr="DSC00985.JPG"/>
          <p:cNvPicPr>
            <a:picLocks noChangeAspect="1"/>
          </p:cNvPicPr>
          <p:nvPr/>
        </p:nvPicPr>
        <p:blipFill>
          <a:blip r:embed="rId6" cstate="print"/>
          <a:srcRect l="11922" r="7013"/>
          <a:stretch>
            <a:fillRect/>
          </a:stretch>
        </p:blipFill>
        <p:spPr bwMode="auto">
          <a:xfrm>
            <a:off x="3276600" y="4797425"/>
            <a:ext cx="24479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magine 10" descr="DSC00931.JPG"/>
          <p:cNvPicPr>
            <a:picLocks noChangeAspect="1"/>
          </p:cNvPicPr>
          <p:nvPr/>
        </p:nvPicPr>
        <p:blipFill>
          <a:blip r:embed="rId7" cstate="print"/>
          <a:srcRect r="18417"/>
          <a:stretch>
            <a:fillRect/>
          </a:stretch>
        </p:blipFill>
        <p:spPr bwMode="auto">
          <a:xfrm>
            <a:off x="6011863" y="4005263"/>
            <a:ext cx="29527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CasellaDiTesto 16"/>
          <p:cNvSpPr txBox="1"/>
          <p:nvPr/>
        </p:nvSpPr>
        <p:spPr>
          <a:xfrm>
            <a:off x="6300192" y="6165304"/>
            <a:ext cx="2304256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Arial" pitchFamily="34" charset="0"/>
                <a:cs typeface="Arial" pitchFamily="34" charset="0"/>
              </a:rPr>
              <a:t>Tutti  di  là ….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1"/>
          <p:cNvSpPr txBox="1">
            <a:spLocks noChangeArrowheads="1"/>
          </p:cNvSpPr>
          <p:nvPr/>
        </p:nvSpPr>
        <p:spPr bwMode="auto">
          <a:xfrm>
            <a:off x="250825" y="404813"/>
            <a:ext cx="842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2000">
              <a:cs typeface="Arial" charset="0"/>
            </a:endParaRPr>
          </a:p>
          <a:p>
            <a:endParaRPr lang="it-IT" sz="2000">
              <a:cs typeface="Arial" charset="0"/>
            </a:endParaRPr>
          </a:p>
        </p:txBody>
      </p:sp>
      <p:sp>
        <p:nvSpPr>
          <p:cNvPr id="22530" name="CasellaDiTesto 2"/>
          <p:cNvSpPr txBox="1">
            <a:spLocks noChangeArrowheads="1"/>
          </p:cNvSpPr>
          <p:nvPr/>
        </p:nvSpPr>
        <p:spPr bwMode="auto">
          <a:xfrm>
            <a:off x="323850" y="260350"/>
            <a:ext cx="8280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cs typeface="Arial" charset="0"/>
              </a:rPr>
              <a:t>Progetto Sviluppo Sostenibile  “WHAT ELSE ?”</a:t>
            </a:r>
          </a:p>
          <a:p>
            <a:r>
              <a:rPr lang="it-IT" sz="1600">
                <a:cs typeface="Arial" charset="0"/>
              </a:rPr>
              <a:t>Intervento in classe degli Operatori Ambientali del Comune di Trento per sensibilizzare i bambini sulle “buone pratiche” da adottare in ambito scolastico, familiare e cittadino riguardo a :</a:t>
            </a:r>
          </a:p>
          <a:p>
            <a:endParaRPr lang="it-IT" sz="1600">
              <a:cs typeface="Arial" charset="0"/>
            </a:endParaRPr>
          </a:p>
          <a:p>
            <a:r>
              <a:rPr lang="it-IT" sz="2000" u="sng">
                <a:cs typeface="Arial" charset="0"/>
              </a:rPr>
              <a:t>RACCOLTA  DIFFERENZIATA  </a:t>
            </a:r>
            <a:r>
              <a:rPr lang="it-IT" sz="2000">
                <a:cs typeface="Arial" charset="0"/>
              </a:rPr>
              <a:t>    </a:t>
            </a:r>
            <a:r>
              <a:rPr lang="it-IT" sz="1600">
                <a:cs typeface="Arial" charset="0"/>
              </a:rPr>
              <a:t>(pluriclasse  prima e seconda)</a:t>
            </a:r>
          </a:p>
        </p:txBody>
      </p:sp>
      <p:pic>
        <p:nvPicPr>
          <p:cNvPr id="22531" name="Immagine 4" descr="PRIMAVERA2017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276475"/>
            <a:ext cx="223202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magine 5" descr="PRIMAVERA2017 006.JPG"/>
          <p:cNvPicPr>
            <a:picLocks noChangeAspect="1"/>
          </p:cNvPicPr>
          <p:nvPr/>
        </p:nvPicPr>
        <p:blipFill>
          <a:blip r:embed="rId3" cstate="print"/>
          <a:srcRect l="3226" r="6451"/>
          <a:stretch>
            <a:fillRect/>
          </a:stretch>
        </p:blipFill>
        <p:spPr bwMode="auto">
          <a:xfrm>
            <a:off x="2771775" y="2349500"/>
            <a:ext cx="21685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Immagine 6" descr="PRIMAVERA2017 007.JPG"/>
          <p:cNvPicPr>
            <a:picLocks noChangeAspect="1"/>
          </p:cNvPicPr>
          <p:nvPr/>
        </p:nvPicPr>
        <p:blipFill>
          <a:blip r:embed="rId4" cstate="print"/>
          <a:srcRect l="8546" r="5997"/>
          <a:stretch>
            <a:fillRect/>
          </a:stretch>
        </p:blipFill>
        <p:spPr bwMode="auto">
          <a:xfrm>
            <a:off x="107950" y="4508500"/>
            <a:ext cx="2160588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magine 7" descr="PRIMAVERA2017 005.JPG"/>
          <p:cNvPicPr>
            <a:picLocks noChangeAspect="1"/>
          </p:cNvPicPr>
          <p:nvPr/>
        </p:nvPicPr>
        <p:blipFill>
          <a:blip r:embed="rId5" cstate="print"/>
          <a:srcRect l="22581" r="19354"/>
          <a:stretch>
            <a:fillRect/>
          </a:stretch>
        </p:blipFill>
        <p:spPr bwMode="auto">
          <a:xfrm>
            <a:off x="5580063" y="2276475"/>
            <a:ext cx="1512887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Immagine 8" descr="PRIMAVERA2017 004.JPG"/>
          <p:cNvPicPr>
            <a:picLocks noChangeAspect="1"/>
          </p:cNvPicPr>
          <p:nvPr/>
        </p:nvPicPr>
        <p:blipFill>
          <a:blip r:embed="rId6" cstate="print"/>
          <a:srcRect l="12500" r="8333"/>
          <a:stretch>
            <a:fillRect/>
          </a:stretch>
        </p:blipFill>
        <p:spPr bwMode="auto">
          <a:xfrm>
            <a:off x="7451725" y="2781300"/>
            <a:ext cx="13684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Immagine 9" descr="PRIMAVERA2017 008.JPG"/>
          <p:cNvPicPr>
            <a:picLocks noChangeAspect="1"/>
          </p:cNvPicPr>
          <p:nvPr/>
        </p:nvPicPr>
        <p:blipFill>
          <a:blip r:embed="rId7" cstate="print"/>
          <a:srcRect l="3448"/>
          <a:stretch>
            <a:fillRect/>
          </a:stretch>
        </p:blipFill>
        <p:spPr bwMode="auto">
          <a:xfrm>
            <a:off x="2484438" y="4941888"/>
            <a:ext cx="2016125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Immagine 11" descr="PRIMAVERA2017 018.JPG"/>
          <p:cNvPicPr>
            <a:picLocks noChangeAspect="1"/>
          </p:cNvPicPr>
          <p:nvPr/>
        </p:nvPicPr>
        <p:blipFill>
          <a:blip r:embed="rId8" cstate="print"/>
          <a:srcRect l="3409"/>
          <a:stretch>
            <a:fillRect/>
          </a:stretch>
        </p:blipFill>
        <p:spPr bwMode="auto">
          <a:xfrm>
            <a:off x="4716463" y="4581525"/>
            <a:ext cx="20399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Immagine 14" descr="PRIMAVERA2017 01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488" y="5013325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1110</Words>
  <Application>Microsoft Office PowerPoint</Application>
  <PresentationFormat>Presentazione su schermo (4:3)</PresentationFormat>
  <Paragraphs>106</Paragraphs>
  <Slides>32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SCUOLA  PRIMARIA  DI  SARDAGNA</vt:lpstr>
      <vt:lpstr>FESTA  DEGLI  ALBERI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CONTINUITA’  SCUOLA  SECONDARIA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gemma</dc:creator>
  <cp:lastModifiedBy>gemma</cp:lastModifiedBy>
  <cp:revision>150</cp:revision>
  <dcterms:created xsi:type="dcterms:W3CDTF">2016-06-11T19:21:32Z</dcterms:created>
  <dcterms:modified xsi:type="dcterms:W3CDTF">2017-06-22T17:29:49Z</dcterms:modified>
</cp:coreProperties>
</file>